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4630400" cy="8229600"/>
  <p:notesSz cx="8229600" cy="14630400"/>
  <p:embeddedFontLst>
    <p:embeddedFont>
      <p:font typeface="Calibri" panose="020F0502020204030204" pitchFamily="34" charset="0"/>
      <p:regular r:id="rId21"/>
      <p:bold r:id="rId22"/>
      <p:italic r:id="rId23"/>
      <p:boldItalic r:id="rId24"/>
    </p:embeddedFont>
    <p:embeddedFont>
      <p:font typeface="DM Sans" panose="020B0604020202020204" charset="0"/>
      <p:regular r:id="rId25"/>
    </p:embeddedFont>
    <p:embeddedFont>
      <p:font typeface="Libre Baskerville"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95" d="100"/>
          <a:sy n="95" d="100"/>
        </p:scale>
        <p:origin x="42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432246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DFA"/>
          </a:solidFill>
          <a:ln/>
        </p:spPr>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3.xml"/><Relationship Id="rId1" Type="http://schemas.openxmlformats.org/officeDocument/2006/relationships/slideLayout" Target="../slideLayouts/slideLayout14.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image" Target="../media/image28.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8" Type="http://schemas.openxmlformats.org/officeDocument/2006/relationships/image" Target="../media/image37.png"/><Relationship Id="rId3" Type="http://schemas.openxmlformats.org/officeDocument/2006/relationships/image" Target="../media/image32.png"/><Relationship Id="rId7" Type="http://schemas.openxmlformats.org/officeDocument/2006/relationships/image" Target="../media/image36.png"/><Relationship Id="rId2" Type="http://schemas.openxmlformats.org/officeDocument/2006/relationships/notesSlide" Target="../notesSlides/notesSlide16.xml"/><Relationship Id="rId1" Type="http://schemas.openxmlformats.org/officeDocument/2006/relationships/slideLayout" Target="../slideLayouts/slideLayout17.xml"/><Relationship Id="rId6" Type="http://schemas.openxmlformats.org/officeDocument/2006/relationships/image" Target="../media/image35.png"/><Relationship Id="rId5" Type="http://schemas.openxmlformats.org/officeDocument/2006/relationships/image" Target="../media/image34.png"/><Relationship Id="rId4" Type="http://schemas.openxmlformats.org/officeDocument/2006/relationships/image" Target="../media/image33.png"/></Relationships>
</file>

<file path=ppt/slides/_rels/slide1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17.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608415"/>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4" name="Text 1"/>
          <p:cNvSpPr/>
          <p:nvPr/>
        </p:nvSpPr>
        <p:spPr>
          <a:xfrm>
            <a:off x="793790" y="2226469"/>
            <a:ext cx="7556421"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 2"/>
          <p:cNvSpPr/>
          <p:nvPr/>
        </p:nvSpPr>
        <p:spPr>
          <a:xfrm>
            <a:off x="793790" y="2929533"/>
            <a:ext cx="7556421" cy="1956435"/>
          </a:xfrm>
          <a:prstGeom prst="rect">
            <a:avLst/>
          </a:prstGeom>
          <a:noFill/>
          <a:ln/>
        </p:spPr>
        <p:txBody>
          <a:bodyPr wrap="square" lIns="0" tIns="0" rIns="0" bIns="0" rtlCol="0" anchor="t"/>
          <a:lstStyle/>
          <a:p>
            <a:pPr marL="0" indent="0" algn="ctr">
              <a:lnSpc>
                <a:spcPts val="7700"/>
              </a:lnSpc>
              <a:buNone/>
            </a:pPr>
            <a:r>
              <a:rPr lang="en-US" sz="6150" dirty="0">
                <a:solidFill>
                  <a:srgbClr val="5C4E3D"/>
                </a:solidFill>
                <a:latin typeface="Libre Baskerville" pitchFamily="34" charset="0"/>
                <a:ea typeface="Libre Baskerville" pitchFamily="34" charset="-122"/>
                <a:cs typeface="Libre Baskerville" pitchFamily="34" charset="-120"/>
              </a:rPr>
              <a:t>Nykaa Brand Analysis</a:t>
            </a:r>
            <a:endParaRPr lang="en-US" sz="6150" dirty="0"/>
          </a:p>
        </p:txBody>
      </p:sp>
      <p:sp>
        <p:nvSpPr>
          <p:cNvPr id="6" name="Text 3"/>
          <p:cNvSpPr/>
          <p:nvPr/>
        </p:nvSpPr>
        <p:spPr>
          <a:xfrm>
            <a:off x="793790" y="5226129"/>
            <a:ext cx="7556421" cy="362903"/>
          </a:xfrm>
          <a:prstGeom prst="rect">
            <a:avLst/>
          </a:prstGeom>
          <a:noFill/>
          <a:ln/>
        </p:spPr>
        <p:txBody>
          <a:bodyPr wrap="none" lIns="0" tIns="0" rIns="0" bIns="0" rtlCol="0" anchor="t"/>
          <a:lstStyle/>
          <a:p>
            <a:pPr marL="0" indent="0" algn="ctr">
              <a:lnSpc>
                <a:spcPts val="2850"/>
              </a:lnSpc>
              <a:buNone/>
            </a:pPr>
            <a:r>
              <a:rPr lang="en-US" sz="1750" b="1" dirty="0">
                <a:solidFill>
                  <a:srgbClr val="454240"/>
                </a:solidFill>
                <a:latin typeface="DM Sans" pitchFamily="34" charset="0"/>
                <a:ea typeface="DM Sans" pitchFamily="34" charset="-122"/>
                <a:cs typeface="DM Sans" pitchFamily="34" charset="-120"/>
              </a:rPr>
              <a:t>Prepared by:</a:t>
            </a:r>
            <a:r>
              <a:rPr lang="en-US" sz="1750" dirty="0">
                <a:solidFill>
                  <a:srgbClr val="454240"/>
                </a:solidFill>
                <a:latin typeface="DM Sans" pitchFamily="34" charset="0"/>
                <a:ea typeface="DM Sans" pitchFamily="34" charset="-122"/>
                <a:cs typeface="DM Sans" pitchFamily="34" charset="-120"/>
              </a:rPr>
              <a:t> Manikandan M</a:t>
            </a:r>
            <a:endParaRPr lang="en-US" sz="1750" dirty="0"/>
          </a:p>
        </p:txBody>
      </p:sp>
      <p:sp>
        <p:nvSpPr>
          <p:cNvPr id="7" name="Text 4"/>
          <p:cNvSpPr/>
          <p:nvPr/>
        </p:nvSpPr>
        <p:spPr>
          <a:xfrm>
            <a:off x="793790" y="5844183"/>
            <a:ext cx="75564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8" name="Text 5"/>
          <p:cNvSpPr/>
          <p:nvPr/>
        </p:nvSpPr>
        <p:spPr>
          <a:xfrm>
            <a:off x="793790" y="6462236"/>
            <a:ext cx="7556421" cy="362903"/>
          </a:xfrm>
          <a:prstGeom prst="rect">
            <a:avLst/>
          </a:prstGeom>
          <a:noFill/>
          <a:ln/>
        </p:spPr>
        <p:txBody>
          <a:bodyPr wrap="none" lIns="0" tIns="0" rIns="0" bIns="0" rtlCol="0" anchor="t"/>
          <a:lstStyle/>
          <a:p>
            <a:pPr marL="0" indent="0" algn="ctr">
              <a:lnSpc>
                <a:spcPts val="2850"/>
              </a:lnSpc>
              <a:buNone/>
            </a:pPr>
            <a:endParaRPr lang="en-US" sz="17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187321" y="571024"/>
            <a:ext cx="6236256" cy="625793"/>
          </a:xfrm>
          <a:prstGeom prst="rect">
            <a:avLst/>
          </a:prstGeom>
          <a:noFill/>
          <a:ln/>
        </p:spPr>
        <p:txBody>
          <a:bodyPr wrap="none" lIns="0" tIns="0" rIns="0" bIns="0" rtlCol="0" anchor="t"/>
          <a:lstStyle/>
          <a:p>
            <a:pPr marL="0" indent="0" algn="l">
              <a:lnSpc>
                <a:spcPts val="4900"/>
              </a:lnSpc>
              <a:buNone/>
            </a:pPr>
            <a:r>
              <a:rPr lang="en-US" sz="3900" dirty="0">
                <a:solidFill>
                  <a:srgbClr val="5C4E3D"/>
                </a:solidFill>
                <a:latin typeface="Libre Baskerville" pitchFamily="34" charset="0"/>
                <a:ea typeface="Libre Baskerville" pitchFamily="34" charset="-122"/>
                <a:cs typeface="Libre Baskerville" pitchFamily="34" charset="-120"/>
              </a:rPr>
              <a:t>Competitive Positioning</a:t>
            </a:r>
            <a:endParaRPr lang="en-US" sz="3900" dirty="0"/>
          </a:p>
        </p:txBody>
      </p:sp>
      <p:sp>
        <p:nvSpPr>
          <p:cNvPr id="4" name="Shape 1"/>
          <p:cNvSpPr/>
          <p:nvPr/>
        </p:nvSpPr>
        <p:spPr>
          <a:xfrm>
            <a:off x="6187321" y="1497211"/>
            <a:ext cx="7742158" cy="6161246"/>
          </a:xfrm>
          <a:prstGeom prst="roundRect">
            <a:avLst>
              <a:gd name="adj" fmla="val 1365"/>
            </a:avLst>
          </a:prstGeom>
          <a:noFill/>
          <a:ln w="7620">
            <a:solidFill>
              <a:srgbClr val="000000">
                <a:alpha val="8000"/>
              </a:srgbClr>
            </a:solidFill>
            <a:prstDash val="solid"/>
          </a:ln>
        </p:spPr>
      </p:sp>
      <p:sp>
        <p:nvSpPr>
          <p:cNvPr id="5" name="Shape 2"/>
          <p:cNvSpPr/>
          <p:nvPr/>
        </p:nvSpPr>
        <p:spPr>
          <a:xfrm>
            <a:off x="6194941" y="1504831"/>
            <a:ext cx="7726918" cy="768191"/>
          </a:xfrm>
          <a:prstGeom prst="rect">
            <a:avLst/>
          </a:prstGeom>
          <a:solidFill>
            <a:srgbClr val="FFFFFF">
              <a:alpha val="4000"/>
            </a:srgbClr>
          </a:solidFill>
          <a:ln/>
        </p:spPr>
      </p:sp>
      <p:sp>
        <p:nvSpPr>
          <p:cNvPr id="6" name="Text 3"/>
          <p:cNvSpPr/>
          <p:nvPr/>
        </p:nvSpPr>
        <p:spPr>
          <a:xfrm>
            <a:off x="6395680" y="1632585"/>
            <a:ext cx="1140976" cy="512683"/>
          </a:xfrm>
          <a:prstGeom prst="rect">
            <a:avLst/>
          </a:prstGeom>
          <a:noFill/>
          <a:ln/>
        </p:spPr>
        <p:txBody>
          <a:bodyPr wrap="square" lIns="0" tIns="0" rIns="0" bIns="0" rtlCol="0" anchor="t"/>
          <a:lstStyle/>
          <a:p>
            <a:pPr marL="0" indent="0" algn="l">
              <a:lnSpc>
                <a:spcPts val="2000"/>
              </a:lnSpc>
              <a:buNone/>
            </a:pPr>
            <a:r>
              <a:rPr lang="en-US" sz="1250" b="1" dirty="0">
                <a:solidFill>
                  <a:srgbClr val="454240"/>
                </a:solidFill>
                <a:latin typeface="DM Sans" pitchFamily="34" charset="0"/>
                <a:ea typeface="DM Sans" pitchFamily="34" charset="-122"/>
                <a:cs typeface="DM Sans" pitchFamily="34" charset="-120"/>
              </a:rPr>
              <a:t>Feature / Brand</a:t>
            </a:r>
            <a:endParaRPr lang="en-US" sz="1250" dirty="0"/>
          </a:p>
        </p:txBody>
      </p:sp>
      <p:sp>
        <p:nvSpPr>
          <p:cNvPr id="7" name="Text 4"/>
          <p:cNvSpPr/>
          <p:nvPr/>
        </p:nvSpPr>
        <p:spPr>
          <a:xfrm>
            <a:off x="7944802" y="1632585"/>
            <a:ext cx="828080" cy="256342"/>
          </a:xfrm>
          <a:prstGeom prst="rect">
            <a:avLst/>
          </a:prstGeom>
          <a:noFill/>
          <a:ln/>
        </p:spPr>
        <p:txBody>
          <a:bodyPr wrap="none" lIns="0" tIns="0" rIns="0" bIns="0" rtlCol="0" anchor="t"/>
          <a:lstStyle/>
          <a:p>
            <a:pPr marL="0" indent="0" algn="l">
              <a:lnSpc>
                <a:spcPts val="2000"/>
              </a:lnSpc>
              <a:buNone/>
            </a:pPr>
            <a:r>
              <a:rPr lang="en-US" sz="1250" b="1" dirty="0">
                <a:solidFill>
                  <a:srgbClr val="454240"/>
                </a:solidFill>
                <a:latin typeface="DM Sans" pitchFamily="34" charset="0"/>
                <a:ea typeface="DM Sans" pitchFamily="34" charset="-122"/>
                <a:cs typeface="DM Sans" pitchFamily="34" charset="-120"/>
              </a:rPr>
              <a:t>Nykaa</a:t>
            </a:r>
            <a:endParaRPr lang="en-US" sz="1250" dirty="0"/>
          </a:p>
        </p:txBody>
      </p:sp>
      <p:sp>
        <p:nvSpPr>
          <p:cNvPr id="8" name="Text 5"/>
          <p:cNvSpPr/>
          <p:nvPr/>
        </p:nvSpPr>
        <p:spPr>
          <a:xfrm>
            <a:off x="9181028" y="1632585"/>
            <a:ext cx="828080" cy="256342"/>
          </a:xfrm>
          <a:prstGeom prst="rect">
            <a:avLst/>
          </a:prstGeom>
          <a:noFill/>
          <a:ln/>
        </p:spPr>
        <p:txBody>
          <a:bodyPr wrap="none" lIns="0" tIns="0" rIns="0" bIns="0" rtlCol="0" anchor="t"/>
          <a:lstStyle/>
          <a:p>
            <a:pPr marL="0" indent="0" algn="l">
              <a:lnSpc>
                <a:spcPts val="2000"/>
              </a:lnSpc>
              <a:buNone/>
            </a:pPr>
            <a:r>
              <a:rPr lang="en-US" sz="1250" b="1" dirty="0">
                <a:solidFill>
                  <a:srgbClr val="454240"/>
                </a:solidFill>
                <a:latin typeface="DM Sans" pitchFamily="34" charset="0"/>
                <a:ea typeface="DM Sans" pitchFamily="34" charset="-122"/>
                <a:cs typeface="DM Sans" pitchFamily="34" charset="-120"/>
              </a:rPr>
              <a:t>Purplle</a:t>
            </a:r>
            <a:endParaRPr lang="en-US" sz="1250" dirty="0"/>
          </a:p>
        </p:txBody>
      </p:sp>
      <p:sp>
        <p:nvSpPr>
          <p:cNvPr id="9" name="Text 6"/>
          <p:cNvSpPr/>
          <p:nvPr/>
        </p:nvSpPr>
        <p:spPr>
          <a:xfrm>
            <a:off x="10417254" y="1632585"/>
            <a:ext cx="828080" cy="256342"/>
          </a:xfrm>
          <a:prstGeom prst="rect">
            <a:avLst/>
          </a:prstGeom>
          <a:noFill/>
          <a:ln/>
        </p:spPr>
        <p:txBody>
          <a:bodyPr wrap="none" lIns="0" tIns="0" rIns="0" bIns="0" rtlCol="0" anchor="t"/>
          <a:lstStyle/>
          <a:p>
            <a:pPr marL="0" indent="0" algn="l">
              <a:lnSpc>
                <a:spcPts val="2000"/>
              </a:lnSpc>
              <a:buNone/>
            </a:pPr>
            <a:r>
              <a:rPr lang="en-US" sz="1250" b="1" dirty="0">
                <a:solidFill>
                  <a:srgbClr val="454240"/>
                </a:solidFill>
                <a:latin typeface="DM Sans" pitchFamily="34" charset="0"/>
                <a:ea typeface="DM Sans" pitchFamily="34" charset="-122"/>
                <a:cs typeface="DM Sans" pitchFamily="34" charset="-120"/>
              </a:rPr>
              <a:t>Myntra</a:t>
            </a:r>
            <a:endParaRPr lang="en-US" sz="1250" dirty="0"/>
          </a:p>
        </p:txBody>
      </p:sp>
      <p:sp>
        <p:nvSpPr>
          <p:cNvPr id="10" name="Text 7"/>
          <p:cNvSpPr/>
          <p:nvPr/>
        </p:nvSpPr>
        <p:spPr>
          <a:xfrm>
            <a:off x="11653480" y="1632585"/>
            <a:ext cx="828080" cy="256342"/>
          </a:xfrm>
          <a:prstGeom prst="rect">
            <a:avLst/>
          </a:prstGeom>
          <a:noFill/>
          <a:ln/>
        </p:spPr>
        <p:txBody>
          <a:bodyPr wrap="none" lIns="0" tIns="0" rIns="0" bIns="0" rtlCol="0" anchor="t"/>
          <a:lstStyle/>
          <a:p>
            <a:pPr marL="0" indent="0" algn="l">
              <a:lnSpc>
                <a:spcPts val="2000"/>
              </a:lnSpc>
              <a:buNone/>
            </a:pPr>
            <a:r>
              <a:rPr lang="en-US" sz="1250" b="1" dirty="0">
                <a:solidFill>
                  <a:srgbClr val="454240"/>
                </a:solidFill>
                <a:latin typeface="DM Sans" pitchFamily="34" charset="0"/>
                <a:ea typeface="DM Sans" pitchFamily="34" charset="-122"/>
                <a:cs typeface="DM Sans" pitchFamily="34" charset="-120"/>
              </a:rPr>
              <a:t>Tira</a:t>
            </a:r>
            <a:endParaRPr lang="en-US" sz="1250" dirty="0"/>
          </a:p>
        </p:txBody>
      </p:sp>
      <p:sp>
        <p:nvSpPr>
          <p:cNvPr id="11" name="Text 8"/>
          <p:cNvSpPr/>
          <p:nvPr/>
        </p:nvSpPr>
        <p:spPr>
          <a:xfrm>
            <a:off x="12889706" y="1632585"/>
            <a:ext cx="831890" cy="256342"/>
          </a:xfrm>
          <a:prstGeom prst="rect">
            <a:avLst/>
          </a:prstGeom>
          <a:noFill/>
          <a:ln/>
        </p:spPr>
        <p:txBody>
          <a:bodyPr wrap="none" lIns="0" tIns="0" rIns="0" bIns="0" rtlCol="0" anchor="t"/>
          <a:lstStyle/>
          <a:p>
            <a:pPr marL="0" indent="0" algn="l">
              <a:lnSpc>
                <a:spcPts val="2000"/>
              </a:lnSpc>
              <a:buNone/>
            </a:pPr>
            <a:r>
              <a:rPr lang="en-US" sz="1250" b="1" dirty="0">
                <a:solidFill>
                  <a:srgbClr val="454240"/>
                </a:solidFill>
                <a:latin typeface="DM Sans" pitchFamily="34" charset="0"/>
                <a:ea typeface="DM Sans" pitchFamily="34" charset="-122"/>
                <a:cs typeface="DM Sans" pitchFamily="34" charset="-120"/>
              </a:rPr>
              <a:t>Sephora</a:t>
            </a:r>
            <a:endParaRPr lang="en-US" sz="1250" dirty="0"/>
          </a:p>
        </p:txBody>
      </p:sp>
      <p:sp>
        <p:nvSpPr>
          <p:cNvPr id="12" name="Shape 9"/>
          <p:cNvSpPr/>
          <p:nvPr/>
        </p:nvSpPr>
        <p:spPr>
          <a:xfrm>
            <a:off x="6194941" y="2273022"/>
            <a:ext cx="7726918" cy="896303"/>
          </a:xfrm>
          <a:prstGeom prst="rect">
            <a:avLst/>
          </a:prstGeom>
          <a:solidFill>
            <a:srgbClr val="000000">
              <a:alpha val="4000"/>
            </a:srgbClr>
          </a:solidFill>
          <a:ln/>
        </p:spPr>
      </p:sp>
      <p:sp>
        <p:nvSpPr>
          <p:cNvPr id="13" name="Text 10"/>
          <p:cNvSpPr/>
          <p:nvPr/>
        </p:nvSpPr>
        <p:spPr>
          <a:xfrm>
            <a:off x="6395680" y="2400776"/>
            <a:ext cx="1140976" cy="640794"/>
          </a:xfrm>
          <a:prstGeom prst="rect">
            <a:avLst/>
          </a:prstGeom>
          <a:noFill/>
          <a:ln/>
        </p:spPr>
        <p:txBody>
          <a:bodyPr wrap="square" lIns="0" tIns="0" rIns="0" bIns="0" rtlCol="0" anchor="t"/>
          <a:lstStyle/>
          <a:p>
            <a:pPr marL="0" indent="0" algn="l">
              <a:lnSpc>
                <a:spcPts val="2500"/>
              </a:lnSpc>
              <a:buNone/>
            </a:pPr>
            <a:r>
              <a:rPr lang="en-US" sz="1550" dirty="0">
                <a:solidFill>
                  <a:srgbClr val="454240"/>
                </a:solidFill>
                <a:latin typeface="DM Sans" pitchFamily="34" charset="0"/>
                <a:ea typeface="DM Sans" pitchFamily="34" charset="-122"/>
                <a:cs typeface="DM Sans" pitchFamily="34" charset="-120"/>
              </a:rPr>
              <a:t>Own Brand Products</a:t>
            </a:r>
            <a:endParaRPr lang="en-US" sz="1550" dirty="0"/>
          </a:p>
        </p:txBody>
      </p:sp>
      <p:sp>
        <p:nvSpPr>
          <p:cNvPr id="14" name="Text 11"/>
          <p:cNvSpPr/>
          <p:nvPr/>
        </p:nvSpPr>
        <p:spPr>
          <a:xfrm>
            <a:off x="7944802" y="2400776"/>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15" name="Text 12"/>
          <p:cNvSpPr/>
          <p:nvPr/>
        </p:nvSpPr>
        <p:spPr>
          <a:xfrm>
            <a:off x="9181028" y="2400776"/>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16" name="Text 13"/>
          <p:cNvSpPr/>
          <p:nvPr/>
        </p:nvSpPr>
        <p:spPr>
          <a:xfrm>
            <a:off x="10417254" y="2400776"/>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17" name="Text 14"/>
          <p:cNvSpPr/>
          <p:nvPr/>
        </p:nvSpPr>
        <p:spPr>
          <a:xfrm>
            <a:off x="11653480" y="2400776"/>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18" name="Text 15"/>
          <p:cNvSpPr/>
          <p:nvPr/>
        </p:nvSpPr>
        <p:spPr>
          <a:xfrm>
            <a:off x="12889706" y="2400776"/>
            <a:ext cx="83189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19" name="Shape 16"/>
          <p:cNvSpPr/>
          <p:nvPr/>
        </p:nvSpPr>
        <p:spPr>
          <a:xfrm>
            <a:off x="6194941" y="3169325"/>
            <a:ext cx="7726918" cy="896303"/>
          </a:xfrm>
          <a:prstGeom prst="rect">
            <a:avLst/>
          </a:prstGeom>
          <a:solidFill>
            <a:srgbClr val="FFFFFF">
              <a:alpha val="4000"/>
            </a:srgbClr>
          </a:solidFill>
          <a:ln/>
        </p:spPr>
      </p:sp>
      <p:sp>
        <p:nvSpPr>
          <p:cNvPr id="20" name="Text 17"/>
          <p:cNvSpPr/>
          <p:nvPr/>
        </p:nvSpPr>
        <p:spPr>
          <a:xfrm>
            <a:off x="6395680" y="3297079"/>
            <a:ext cx="1140976" cy="640794"/>
          </a:xfrm>
          <a:prstGeom prst="rect">
            <a:avLst/>
          </a:prstGeom>
          <a:noFill/>
          <a:ln/>
        </p:spPr>
        <p:txBody>
          <a:bodyPr wrap="square" lIns="0" tIns="0" rIns="0" bIns="0" rtlCol="0" anchor="t"/>
          <a:lstStyle/>
          <a:p>
            <a:pPr marL="0" indent="0" algn="l">
              <a:lnSpc>
                <a:spcPts val="2500"/>
              </a:lnSpc>
              <a:buNone/>
            </a:pPr>
            <a:r>
              <a:rPr lang="en-US" sz="1550" dirty="0">
                <a:solidFill>
                  <a:srgbClr val="454240"/>
                </a:solidFill>
                <a:latin typeface="DM Sans" pitchFamily="34" charset="0"/>
                <a:ea typeface="DM Sans" pitchFamily="34" charset="-122"/>
                <a:cs typeface="DM Sans" pitchFamily="34" charset="-120"/>
              </a:rPr>
              <a:t>Offline Presence</a:t>
            </a:r>
            <a:endParaRPr lang="en-US" sz="1550" dirty="0"/>
          </a:p>
        </p:txBody>
      </p:sp>
      <p:sp>
        <p:nvSpPr>
          <p:cNvPr id="21" name="Text 18"/>
          <p:cNvSpPr/>
          <p:nvPr/>
        </p:nvSpPr>
        <p:spPr>
          <a:xfrm>
            <a:off x="7944802" y="3297079"/>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22" name="Text 19"/>
          <p:cNvSpPr/>
          <p:nvPr/>
        </p:nvSpPr>
        <p:spPr>
          <a:xfrm>
            <a:off x="9181028" y="3297079"/>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23" name="Text 20"/>
          <p:cNvSpPr/>
          <p:nvPr/>
        </p:nvSpPr>
        <p:spPr>
          <a:xfrm>
            <a:off x="10417254" y="3297079"/>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24" name="Text 21"/>
          <p:cNvSpPr/>
          <p:nvPr/>
        </p:nvSpPr>
        <p:spPr>
          <a:xfrm>
            <a:off x="11653480" y="3297079"/>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25" name="Text 22"/>
          <p:cNvSpPr/>
          <p:nvPr/>
        </p:nvSpPr>
        <p:spPr>
          <a:xfrm>
            <a:off x="12889706" y="3297079"/>
            <a:ext cx="83189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26" name="Shape 23"/>
          <p:cNvSpPr/>
          <p:nvPr/>
        </p:nvSpPr>
        <p:spPr>
          <a:xfrm>
            <a:off x="6194941" y="4065627"/>
            <a:ext cx="7726918" cy="896303"/>
          </a:xfrm>
          <a:prstGeom prst="rect">
            <a:avLst/>
          </a:prstGeom>
          <a:solidFill>
            <a:srgbClr val="000000">
              <a:alpha val="4000"/>
            </a:srgbClr>
          </a:solidFill>
          <a:ln/>
        </p:spPr>
      </p:sp>
      <p:sp>
        <p:nvSpPr>
          <p:cNvPr id="27" name="Text 24"/>
          <p:cNvSpPr/>
          <p:nvPr/>
        </p:nvSpPr>
        <p:spPr>
          <a:xfrm>
            <a:off x="6395680" y="4193381"/>
            <a:ext cx="1140976" cy="640794"/>
          </a:xfrm>
          <a:prstGeom prst="rect">
            <a:avLst/>
          </a:prstGeom>
          <a:noFill/>
          <a:ln/>
        </p:spPr>
        <p:txBody>
          <a:bodyPr wrap="square" lIns="0" tIns="0" rIns="0" bIns="0" rtlCol="0" anchor="t"/>
          <a:lstStyle/>
          <a:p>
            <a:pPr marL="0" indent="0" algn="l">
              <a:lnSpc>
                <a:spcPts val="2500"/>
              </a:lnSpc>
              <a:buNone/>
            </a:pPr>
            <a:r>
              <a:rPr lang="en-US" sz="1550" dirty="0">
                <a:solidFill>
                  <a:srgbClr val="454240"/>
                </a:solidFill>
                <a:latin typeface="DM Sans" pitchFamily="34" charset="0"/>
                <a:ea typeface="DM Sans" pitchFamily="34" charset="-122"/>
                <a:cs typeface="DM Sans" pitchFamily="34" charset="-120"/>
              </a:rPr>
              <a:t>High-End Brands</a:t>
            </a:r>
            <a:endParaRPr lang="en-US" sz="1550" dirty="0"/>
          </a:p>
        </p:txBody>
      </p:sp>
      <p:sp>
        <p:nvSpPr>
          <p:cNvPr id="28" name="Text 25"/>
          <p:cNvSpPr/>
          <p:nvPr/>
        </p:nvSpPr>
        <p:spPr>
          <a:xfrm>
            <a:off x="7944802" y="4193381"/>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29" name="Text 26"/>
          <p:cNvSpPr/>
          <p:nvPr/>
        </p:nvSpPr>
        <p:spPr>
          <a:xfrm>
            <a:off x="9181028" y="4193381"/>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30" name="Text 27"/>
          <p:cNvSpPr/>
          <p:nvPr/>
        </p:nvSpPr>
        <p:spPr>
          <a:xfrm>
            <a:off x="10417254" y="4193381"/>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31" name="Text 28"/>
          <p:cNvSpPr/>
          <p:nvPr/>
        </p:nvSpPr>
        <p:spPr>
          <a:xfrm>
            <a:off x="11653480" y="4193381"/>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32" name="Text 29"/>
          <p:cNvSpPr/>
          <p:nvPr/>
        </p:nvSpPr>
        <p:spPr>
          <a:xfrm>
            <a:off x="12889706" y="4193381"/>
            <a:ext cx="83189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33" name="Shape 30"/>
          <p:cNvSpPr/>
          <p:nvPr/>
        </p:nvSpPr>
        <p:spPr>
          <a:xfrm>
            <a:off x="6194941" y="4961930"/>
            <a:ext cx="7726918" cy="896303"/>
          </a:xfrm>
          <a:prstGeom prst="rect">
            <a:avLst/>
          </a:prstGeom>
          <a:solidFill>
            <a:srgbClr val="FFFFFF">
              <a:alpha val="4000"/>
            </a:srgbClr>
          </a:solidFill>
          <a:ln/>
        </p:spPr>
      </p:sp>
      <p:sp>
        <p:nvSpPr>
          <p:cNvPr id="34" name="Text 31"/>
          <p:cNvSpPr/>
          <p:nvPr/>
        </p:nvSpPr>
        <p:spPr>
          <a:xfrm>
            <a:off x="6395680" y="5089684"/>
            <a:ext cx="1140976" cy="640794"/>
          </a:xfrm>
          <a:prstGeom prst="rect">
            <a:avLst/>
          </a:prstGeom>
          <a:noFill/>
          <a:ln/>
        </p:spPr>
        <p:txBody>
          <a:bodyPr wrap="square" lIns="0" tIns="0" rIns="0" bIns="0" rtlCol="0" anchor="t"/>
          <a:lstStyle/>
          <a:p>
            <a:pPr marL="0" indent="0" algn="l">
              <a:lnSpc>
                <a:spcPts val="2500"/>
              </a:lnSpc>
              <a:buNone/>
            </a:pPr>
            <a:r>
              <a:rPr lang="en-US" sz="1550" dirty="0">
                <a:solidFill>
                  <a:srgbClr val="454240"/>
                </a:solidFill>
                <a:latin typeface="DM Sans" pitchFamily="34" charset="0"/>
                <a:ea typeface="DM Sans" pitchFamily="34" charset="-122"/>
                <a:cs typeface="DM Sans" pitchFamily="34" charset="-120"/>
              </a:rPr>
              <a:t>Content + Commerce</a:t>
            </a:r>
            <a:endParaRPr lang="en-US" sz="1550" dirty="0"/>
          </a:p>
        </p:txBody>
      </p:sp>
      <p:sp>
        <p:nvSpPr>
          <p:cNvPr id="35" name="Text 32"/>
          <p:cNvSpPr/>
          <p:nvPr/>
        </p:nvSpPr>
        <p:spPr>
          <a:xfrm>
            <a:off x="7944802" y="5089684"/>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36" name="Text 33"/>
          <p:cNvSpPr/>
          <p:nvPr/>
        </p:nvSpPr>
        <p:spPr>
          <a:xfrm>
            <a:off x="9181028" y="5089684"/>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37" name="Text 34"/>
          <p:cNvSpPr/>
          <p:nvPr/>
        </p:nvSpPr>
        <p:spPr>
          <a:xfrm>
            <a:off x="10417254" y="5089684"/>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38" name="Text 35"/>
          <p:cNvSpPr/>
          <p:nvPr/>
        </p:nvSpPr>
        <p:spPr>
          <a:xfrm>
            <a:off x="11653480" y="5089684"/>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39" name="Text 36"/>
          <p:cNvSpPr/>
          <p:nvPr/>
        </p:nvSpPr>
        <p:spPr>
          <a:xfrm>
            <a:off x="12889706" y="5089684"/>
            <a:ext cx="83189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40" name="Shape 37"/>
          <p:cNvSpPr/>
          <p:nvPr/>
        </p:nvSpPr>
        <p:spPr>
          <a:xfrm>
            <a:off x="6194941" y="5858232"/>
            <a:ext cx="7726918" cy="896303"/>
          </a:xfrm>
          <a:prstGeom prst="rect">
            <a:avLst/>
          </a:prstGeom>
          <a:solidFill>
            <a:srgbClr val="000000">
              <a:alpha val="4000"/>
            </a:srgbClr>
          </a:solidFill>
          <a:ln/>
        </p:spPr>
      </p:sp>
      <p:sp>
        <p:nvSpPr>
          <p:cNvPr id="41" name="Text 38"/>
          <p:cNvSpPr/>
          <p:nvPr/>
        </p:nvSpPr>
        <p:spPr>
          <a:xfrm>
            <a:off x="6395680" y="5985986"/>
            <a:ext cx="1140976" cy="640794"/>
          </a:xfrm>
          <a:prstGeom prst="rect">
            <a:avLst/>
          </a:prstGeom>
          <a:noFill/>
          <a:ln/>
        </p:spPr>
        <p:txBody>
          <a:bodyPr wrap="square" lIns="0" tIns="0" rIns="0" bIns="0" rtlCol="0" anchor="t"/>
          <a:lstStyle/>
          <a:p>
            <a:pPr marL="0" indent="0" algn="l">
              <a:lnSpc>
                <a:spcPts val="2500"/>
              </a:lnSpc>
              <a:buNone/>
            </a:pPr>
            <a:r>
              <a:rPr lang="en-US" sz="1550" dirty="0">
                <a:solidFill>
                  <a:srgbClr val="454240"/>
                </a:solidFill>
                <a:latin typeface="DM Sans" pitchFamily="34" charset="0"/>
                <a:ea typeface="DM Sans" pitchFamily="34" charset="-122"/>
                <a:cs typeface="DM Sans" pitchFamily="34" charset="-120"/>
              </a:rPr>
              <a:t>Loyalty Program</a:t>
            </a:r>
            <a:endParaRPr lang="en-US" sz="1550" dirty="0"/>
          </a:p>
        </p:txBody>
      </p:sp>
      <p:sp>
        <p:nvSpPr>
          <p:cNvPr id="42" name="Text 39"/>
          <p:cNvSpPr/>
          <p:nvPr/>
        </p:nvSpPr>
        <p:spPr>
          <a:xfrm>
            <a:off x="7944802" y="5985986"/>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43" name="Text 40"/>
          <p:cNvSpPr/>
          <p:nvPr/>
        </p:nvSpPr>
        <p:spPr>
          <a:xfrm>
            <a:off x="9181028" y="5985986"/>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44" name="Text 41"/>
          <p:cNvSpPr/>
          <p:nvPr/>
        </p:nvSpPr>
        <p:spPr>
          <a:xfrm>
            <a:off x="10417254" y="5985986"/>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45" name="Text 42"/>
          <p:cNvSpPr/>
          <p:nvPr/>
        </p:nvSpPr>
        <p:spPr>
          <a:xfrm>
            <a:off x="11653480" y="5985986"/>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46" name="Text 43"/>
          <p:cNvSpPr/>
          <p:nvPr/>
        </p:nvSpPr>
        <p:spPr>
          <a:xfrm>
            <a:off x="12889706" y="5985986"/>
            <a:ext cx="83189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47" name="Shape 44"/>
          <p:cNvSpPr/>
          <p:nvPr/>
        </p:nvSpPr>
        <p:spPr>
          <a:xfrm>
            <a:off x="6194941" y="6754535"/>
            <a:ext cx="7726918" cy="896303"/>
          </a:xfrm>
          <a:prstGeom prst="rect">
            <a:avLst/>
          </a:prstGeom>
          <a:solidFill>
            <a:srgbClr val="FFFFFF">
              <a:alpha val="4000"/>
            </a:srgbClr>
          </a:solidFill>
          <a:ln/>
        </p:spPr>
      </p:sp>
      <p:sp>
        <p:nvSpPr>
          <p:cNvPr id="48" name="Text 45"/>
          <p:cNvSpPr/>
          <p:nvPr/>
        </p:nvSpPr>
        <p:spPr>
          <a:xfrm>
            <a:off x="6395680" y="6882289"/>
            <a:ext cx="1140976" cy="640794"/>
          </a:xfrm>
          <a:prstGeom prst="rect">
            <a:avLst/>
          </a:prstGeom>
          <a:noFill/>
          <a:ln/>
        </p:spPr>
        <p:txBody>
          <a:bodyPr wrap="square" lIns="0" tIns="0" rIns="0" bIns="0" rtlCol="0" anchor="t"/>
          <a:lstStyle/>
          <a:p>
            <a:pPr marL="0" indent="0" algn="l">
              <a:lnSpc>
                <a:spcPts val="2500"/>
              </a:lnSpc>
              <a:buNone/>
            </a:pPr>
            <a:r>
              <a:rPr lang="en-US" sz="1550" dirty="0">
                <a:solidFill>
                  <a:srgbClr val="454240"/>
                </a:solidFill>
                <a:latin typeface="DM Sans" pitchFamily="34" charset="0"/>
                <a:ea typeface="DM Sans" pitchFamily="34" charset="-122"/>
                <a:cs typeface="DM Sans" pitchFamily="34" charset="-120"/>
              </a:rPr>
              <a:t>Fast Delivery</a:t>
            </a:r>
            <a:endParaRPr lang="en-US" sz="1550" dirty="0"/>
          </a:p>
        </p:txBody>
      </p:sp>
      <p:sp>
        <p:nvSpPr>
          <p:cNvPr id="49" name="Text 46"/>
          <p:cNvSpPr/>
          <p:nvPr/>
        </p:nvSpPr>
        <p:spPr>
          <a:xfrm>
            <a:off x="7944802" y="6882289"/>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50" name="Text 47"/>
          <p:cNvSpPr/>
          <p:nvPr/>
        </p:nvSpPr>
        <p:spPr>
          <a:xfrm>
            <a:off x="9181028" y="6882289"/>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51" name="Text 48"/>
          <p:cNvSpPr/>
          <p:nvPr/>
        </p:nvSpPr>
        <p:spPr>
          <a:xfrm>
            <a:off x="10417254" y="6882289"/>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52" name="Text 49"/>
          <p:cNvSpPr/>
          <p:nvPr/>
        </p:nvSpPr>
        <p:spPr>
          <a:xfrm>
            <a:off x="11653480" y="6882289"/>
            <a:ext cx="82808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
        <p:nvSpPr>
          <p:cNvPr id="53" name="Text 50"/>
          <p:cNvSpPr/>
          <p:nvPr/>
        </p:nvSpPr>
        <p:spPr>
          <a:xfrm>
            <a:off x="12889706" y="6882289"/>
            <a:ext cx="831890" cy="320397"/>
          </a:xfrm>
          <a:prstGeom prst="rect">
            <a:avLst/>
          </a:prstGeom>
          <a:noFill/>
          <a:ln/>
        </p:spPr>
        <p:txBody>
          <a:bodyPr wrap="none" lIns="0" tIns="0" rIns="0" bIns="0" rtlCol="0" anchor="t"/>
          <a:lstStyle/>
          <a:p>
            <a:pPr marL="0" indent="0" algn="l">
              <a:lnSpc>
                <a:spcPts val="2500"/>
              </a:lnSpc>
              <a:buNone/>
            </a:pPr>
            <a:r>
              <a:rPr lang="en-US" sz="1550" dirty="0">
                <a:solidFill>
                  <a:srgbClr val="000000"/>
                </a:solidFill>
                <a:latin typeface="DM Sans" pitchFamily="34" charset="0"/>
                <a:ea typeface="DM Sans" pitchFamily="34" charset="-122"/>
                <a:cs typeface="DM Sans" pitchFamily="34" charset="-120"/>
              </a:rPr>
              <a:t>✔</a:t>
            </a:r>
            <a:endParaRPr lang="en-US" sz="15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793790" y="1183362"/>
            <a:ext cx="8628817"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Challenges from Competitors</a:t>
            </a:r>
            <a:endParaRPr lang="en-US" sz="4450" dirty="0"/>
          </a:p>
        </p:txBody>
      </p:sp>
      <p:pic>
        <p:nvPicPr>
          <p:cNvPr id="3" name="Image 0" descr="preencoded.png"/>
          <p:cNvPicPr>
            <a:picLocks noChangeAspect="1"/>
          </p:cNvPicPr>
          <p:nvPr/>
        </p:nvPicPr>
        <p:blipFill>
          <a:blip r:embed="rId3"/>
          <a:stretch>
            <a:fillRect/>
          </a:stretch>
        </p:blipFill>
        <p:spPr>
          <a:xfrm>
            <a:off x="793790" y="2345769"/>
            <a:ext cx="566976" cy="566976"/>
          </a:xfrm>
          <a:prstGeom prst="rect">
            <a:avLst/>
          </a:prstGeom>
        </p:spPr>
      </p:pic>
      <p:sp>
        <p:nvSpPr>
          <p:cNvPr id="4" name="Text 1"/>
          <p:cNvSpPr/>
          <p:nvPr/>
        </p:nvSpPr>
        <p:spPr>
          <a:xfrm>
            <a:off x="793790" y="319623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Tira (Reliance)</a:t>
            </a:r>
            <a:endParaRPr lang="en-US" sz="2200" dirty="0"/>
          </a:p>
        </p:txBody>
      </p:sp>
      <p:sp>
        <p:nvSpPr>
          <p:cNvPr id="5" name="Text 2"/>
          <p:cNvSpPr/>
          <p:nvPr/>
        </p:nvSpPr>
        <p:spPr>
          <a:xfrm>
            <a:off x="793790" y="3686651"/>
            <a:ext cx="6379607"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Backed by Reliance's strong retail and logistics network, posing a significant threat(High Risk).</a:t>
            </a:r>
            <a:endParaRPr lang="en-US" sz="1750" dirty="0"/>
          </a:p>
        </p:txBody>
      </p:sp>
      <p:pic>
        <p:nvPicPr>
          <p:cNvPr id="6" name="Image 1" descr="preencoded.png"/>
          <p:cNvPicPr>
            <a:picLocks noChangeAspect="1"/>
          </p:cNvPicPr>
          <p:nvPr/>
        </p:nvPicPr>
        <p:blipFill>
          <a:blip r:embed="rId4"/>
          <a:stretch>
            <a:fillRect/>
          </a:stretch>
        </p:blipFill>
        <p:spPr>
          <a:xfrm>
            <a:off x="7456884" y="2345769"/>
            <a:ext cx="566976" cy="566976"/>
          </a:xfrm>
          <a:prstGeom prst="rect">
            <a:avLst/>
          </a:prstGeom>
        </p:spPr>
      </p:pic>
      <p:sp>
        <p:nvSpPr>
          <p:cNvPr id="7" name="Text 3"/>
          <p:cNvSpPr/>
          <p:nvPr/>
        </p:nvSpPr>
        <p:spPr>
          <a:xfrm>
            <a:off x="7456884" y="319623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Purplle</a:t>
            </a:r>
            <a:endParaRPr lang="en-US" sz="2200" dirty="0"/>
          </a:p>
        </p:txBody>
      </p:sp>
      <p:sp>
        <p:nvSpPr>
          <p:cNvPr id="8" name="Text 4"/>
          <p:cNvSpPr/>
          <p:nvPr/>
        </p:nvSpPr>
        <p:spPr>
          <a:xfrm>
            <a:off x="7456884" y="3686651"/>
            <a:ext cx="6379726"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Operates in a similar segment with aggressive pricing and strong outreach in Tier-2 cities (High Risk).</a:t>
            </a:r>
            <a:endParaRPr lang="en-US" sz="1750" dirty="0"/>
          </a:p>
        </p:txBody>
      </p:sp>
      <p:pic>
        <p:nvPicPr>
          <p:cNvPr id="9" name="Image 2" descr="preencoded.png"/>
          <p:cNvPicPr>
            <a:picLocks noChangeAspect="1"/>
          </p:cNvPicPr>
          <p:nvPr/>
        </p:nvPicPr>
        <p:blipFill>
          <a:blip r:embed="rId5"/>
          <a:stretch>
            <a:fillRect/>
          </a:stretch>
        </p:blipFill>
        <p:spPr>
          <a:xfrm>
            <a:off x="793790" y="4979432"/>
            <a:ext cx="566976" cy="566976"/>
          </a:xfrm>
          <a:prstGeom prst="rect">
            <a:avLst/>
          </a:prstGeom>
        </p:spPr>
      </p:pic>
      <p:sp>
        <p:nvSpPr>
          <p:cNvPr id="10" name="Text 5"/>
          <p:cNvSpPr/>
          <p:nvPr/>
        </p:nvSpPr>
        <p:spPr>
          <a:xfrm>
            <a:off x="793790" y="5829895"/>
            <a:ext cx="4405551"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Amazon/Flipkart/Myntra/Ajio</a:t>
            </a:r>
            <a:endParaRPr lang="en-US" sz="2200" dirty="0"/>
          </a:p>
        </p:txBody>
      </p:sp>
      <p:sp>
        <p:nvSpPr>
          <p:cNvPr id="11" name="Text 6"/>
          <p:cNvSpPr/>
          <p:nvPr/>
        </p:nvSpPr>
        <p:spPr>
          <a:xfrm>
            <a:off x="793790" y="6320314"/>
            <a:ext cx="6379607"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Leverage their massive user bases and ability to bundle beauty products with other categories (Medium Risk).</a:t>
            </a:r>
            <a:endParaRPr lang="en-US" sz="1750" dirty="0"/>
          </a:p>
        </p:txBody>
      </p:sp>
      <p:pic>
        <p:nvPicPr>
          <p:cNvPr id="12" name="Image 3" descr="preencoded.png"/>
          <p:cNvPicPr>
            <a:picLocks noChangeAspect="1"/>
          </p:cNvPicPr>
          <p:nvPr/>
        </p:nvPicPr>
        <p:blipFill>
          <a:blip r:embed="rId6"/>
          <a:stretch>
            <a:fillRect/>
          </a:stretch>
        </p:blipFill>
        <p:spPr>
          <a:xfrm>
            <a:off x="7456884" y="4979432"/>
            <a:ext cx="566976" cy="566976"/>
          </a:xfrm>
          <a:prstGeom prst="rect">
            <a:avLst/>
          </a:prstGeom>
        </p:spPr>
      </p:pic>
      <p:sp>
        <p:nvSpPr>
          <p:cNvPr id="13" name="Text 7"/>
          <p:cNvSpPr/>
          <p:nvPr/>
        </p:nvSpPr>
        <p:spPr>
          <a:xfrm>
            <a:off x="7456884" y="582989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Sephora/Tata CliQ</a:t>
            </a:r>
            <a:endParaRPr lang="en-US" sz="2200" dirty="0"/>
          </a:p>
        </p:txBody>
      </p:sp>
      <p:sp>
        <p:nvSpPr>
          <p:cNvPr id="14" name="Text 8"/>
          <p:cNvSpPr/>
          <p:nvPr/>
        </p:nvSpPr>
        <p:spPr>
          <a:xfrm>
            <a:off x="7456884" y="6320314"/>
            <a:ext cx="6379726"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Primarily focuses on the luxury segment, limiting its overall market reach (Low Risk).</a:t>
            </a:r>
            <a:endParaRPr lang="en-US" sz="175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664845" y="527685"/>
            <a:ext cx="12310705" cy="593646"/>
          </a:xfrm>
          <a:prstGeom prst="rect">
            <a:avLst/>
          </a:prstGeom>
          <a:noFill/>
          <a:ln/>
        </p:spPr>
        <p:txBody>
          <a:bodyPr wrap="none" lIns="0" tIns="0" rIns="0" bIns="0" rtlCol="0" anchor="t"/>
          <a:lstStyle/>
          <a:p>
            <a:pPr marL="0" indent="0" algn="l">
              <a:lnSpc>
                <a:spcPts val="4650"/>
              </a:lnSpc>
              <a:buNone/>
            </a:pPr>
            <a:r>
              <a:rPr lang="en-US" sz="3700" dirty="0">
                <a:solidFill>
                  <a:srgbClr val="5C4E3D"/>
                </a:solidFill>
                <a:latin typeface="Libre Baskerville" pitchFamily="34" charset="0"/>
                <a:ea typeface="Libre Baskerville" pitchFamily="34" charset="-122"/>
                <a:cs typeface="Libre Baskerville" pitchFamily="34" charset="-120"/>
              </a:rPr>
              <a:t>Nykaa's Stock Market Journey: A Competitive View</a:t>
            </a:r>
            <a:endParaRPr lang="en-US" sz="3700" dirty="0"/>
          </a:p>
        </p:txBody>
      </p:sp>
      <p:sp>
        <p:nvSpPr>
          <p:cNvPr id="3" name="Text 1"/>
          <p:cNvSpPr/>
          <p:nvPr/>
        </p:nvSpPr>
        <p:spPr>
          <a:xfrm>
            <a:off x="664845" y="1501259"/>
            <a:ext cx="13300710" cy="607933"/>
          </a:xfrm>
          <a:prstGeom prst="rect">
            <a:avLst/>
          </a:prstGeom>
          <a:noFill/>
          <a:ln/>
        </p:spPr>
        <p:txBody>
          <a:bodyPr wrap="square" lIns="0" tIns="0" rIns="0" bIns="0" rtlCol="0" anchor="t"/>
          <a:lstStyle/>
          <a:p>
            <a:pPr marL="0" indent="0" algn="l">
              <a:lnSpc>
                <a:spcPts val="2350"/>
              </a:lnSpc>
              <a:buNone/>
            </a:pPr>
            <a:r>
              <a:rPr lang="en-US" sz="1450" dirty="0">
                <a:solidFill>
                  <a:srgbClr val="454240"/>
                </a:solidFill>
                <a:latin typeface="DM Sans" pitchFamily="34" charset="0"/>
                <a:ea typeface="DM Sans" pitchFamily="34" charset="-122"/>
                <a:cs typeface="DM Sans" pitchFamily="34" charset="-120"/>
              </a:rPr>
              <a:t>Below is a graphical representation of Nykaa's market capitalization compared to key competitors in the beauty and fashion e-commerce space. This highlights Nykaa's strong position within the industry.</a:t>
            </a:r>
            <a:endParaRPr lang="en-US" sz="1450" dirty="0"/>
          </a:p>
        </p:txBody>
      </p:sp>
      <p:pic>
        <p:nvPicPr>
          <p:cNvPr id="4" name="Image 0" descr="preencoded.png"/>
          <p:cNvPicPr>
            <a:picLocks noChangeAspect="1"/>
          </p:cNvPicPr>
          <p:nvPr/>
        </p:nvPicPr>
        <p:blipFill>
          <a:blip r:embed="rId3"/>
          <a:stretch>
            <a:fillRect/>
          </a:stretch>
        </p:blipFill>
        <p:spPr>
          <a:xfrm>
            <a:off x="664845" y="2322909"/>
            <a:ext cx="10923627" cy="4253270"/>
          </a:xfrm>
          <a:prstGeom prst="rect">
            <a:avLst/>
          </a:prstGeom>
        </p:spPr>
      </p:pic>
      <p:sp>
        <p:nvSpPr>
          <p:cNvPr id="5" name="Text 2"/>
          <p:cNvSpPr/>
          <p:nvPr/>
        </p:nvSpPr>
        <p:spPr>
          <a:xfrm>
            <a:off x="664845" y="6789896"/>
            <a:ext cx="13300710" cy="911900"/>
          </a:xfrm>
          <a:prstGeom prst="rect">
            <a:avLst/>
          </a:prstGeom>
          <a:noFill/>
          <a:ln/>
        </p:spPr>
        <p:txBody>
          <a:bodyPr wrap="square" lIns="0" tIns="0" rIns="0" bIns="0" rtlCol="0" anchor="t"/>
          <a:lstStyle/>
          <a:p>
            <a:pPr marL="0" indent="0" algn="l">
              <a:lnSpc>
                <a:spcPts val="2350"/>
              </a:lnSpc>
              <a:buNone/>
            </a:pPr>
            <a:r>
              <a:rPr lang="en-US" sz="1450" dirty="0">
                <a:solidFill>
                  <a:srgbClr val="454240"/>
                </a:solidFill>
                <a:latin typeface="DM Sans" pitchFamily="34" charset="0"/>
                <a:ea typeface="DM Sans" pitchFamily="34" charset="-122"/>
                <a:cs typeface="DM Sans" pitchFamily="34" charset="-120"/>
              </a:rPr>
              <a:t>Nykaa maintains a leading market capitalization, showcasing strong investor confidence built on its unique omnichannel model and established presence. While new entrants like Tira (backed by Reliance) are rapidly growing and Purplle offers aggressive pricing, Nykaa's strategic positioning and brand trust continue to give it a significant edge in the dynamic Indian beauty and wellness market.</a:t>
            </a:r>
            <a:endParaRPr lang="en-US" sz="14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1609368"/>
            <a:ext cx="6494145"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Nykaa SWOT Analysis</a:t>
            </a:r>
            <a:endParaRPr lang="en-US" sz="4450" dirty="0"/>
          </a:p>
        </p:txBody>
      </p:sp>
      <p:pic>
        <p:nvPicPr>
          <p:cNvPr id="3" name="Image 0" descr="preencoded.png"/>
          <p:cNvPicPr>
            <a:picLocks noChangeAspect="1"/>
          </p:cNvPicPr>
          <p:nvPr/>
        </p:nvPicPr>
        <p:blipFill>
          <a:blip r:embed="rId3"/>
          <a:stretch>
            <a:fillRect/>
          </a:stretch>
        </p:blipFill>
        <p:spPr>
          <a:xfrm>
            <a:off x="793790" y="2771775"/>
            <a:ext cx="3048000" cy="1883807"/>
          </a:xfrm>
          <a:prstGeom prst="rect">
            <a:avLst/>
          </a:prstGeom>
        </p:spPr>
      </p:pic>
      <p:sp>
        <p:nvSpPr>
          <p:cNvPr id="4" name="Text 1"/>
          <p:cNvSpPr/>
          <p:nvPr/>
        </p:nvSpPr>
        <p:spPr>
          <a:xfrm>
            <a:off x="793790" y="488239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Strengths</a:t>
            </a:r>
            <a:endParaRPr lang="en-US" sz="2200" dirty="0"/>
          </a:p>
        </p:txBody>
      </p:sp>
      <p:sp>
        <p:nvSpPr>
          <p:cNvPr id="5" name="Text 2"/>
          <p:cNvSpPr/>
          <p:nvPr/>
        </p:nvSpPr>
        <p:spPr>
          <a:xfrm>
            <a:off x="793790" y="5372814"/>
            <a:ext cx="304800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Strong authenticity</a:t>
            </a:r>
            <a:endParaRPr lang="en-US" sz="1750" dirty="0"/>
          </a:p>
        </p:txBody>
      </p:sp>
      <p:sp>
        <p:nvSpPr>
          <p:cNvPr id="6" name="Text 3"/>
          <p:cNvSpPr/>
          <p:nvPr/>
        </p:nvSpPr>
        <p:spPr>
          <a:xfrm>
            <a:off x="793790" y="5815013"/>
            <a:ext cx="304800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Omnichannel presence</a:t>
            </a:r>
            <a:endParaRPr lang="en-US" sz="1750" dirty="0"/>
          </a:p>
        </p:txBody>
      </p:sp>
      <p:sp>
        <p:nvSpPr>
          <p:cNvPr id="7" name="Text 4"/>
          <p:cNvSpPr/>
          <p:nvPr/>
        </p:nvSpPr>
        <p:spPr>
          <a:xfrm>
            <a:off x="793790" y="6257211"/>
            <a:ext cx="3048000"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Wide selection</a:t>
            </a:r>
            <a:endParaRPr lang="en-US" sz="1750" dirty="0"/>
          </a:p>
        </p:txBody>
      </p:sp>
      <p:pic>
        <p:nvPicPr>
          <p:cNvPr id="8" name="Image 1" descr="preencoded.png"/>
          <p:cNvPicPr>
            <a:picLocks noChangeAspect="1"/>
          </p:cNvPicPr>
          <p:nvPr/>
        </p:nvPicPr>
        <p:blipFill>
          <a:blip r:embed="rId4"/>
          <a:stretch>
            <a:fillRect/>
          </a:stretch>
        </p:blipFill>
        <p:spPr>
          <a:xfrm>
            <a:off x="4125278" y="2771775"/>
            <a:ext cx="3048119" cy="1883807"/>
          </a:xfrm>
          <a:prstGeom prst="rect">
            <a:avLst/>
          </a:prstGeom>
        </p:spPr>
      </p:pic>
      <p:sp>
        <p:nvSpPr>
          <p:cNvPr id="9" name="Text 5"/>
          <p:cNvSpPr/>
          <p:nvPr/>
        </p:nvSpPr>
        <p:spPr>
          <a:xfrm>
            <a:off x="4125278" y="488239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Weaknesses</a:t>
            </a:r>
            <a:endParaRPr lang="en-US" sz="2200" dirty="0"/>
          </a:p>
        </p:txBody>
      </p:sp>
      <p:sp>
        <p:nvSpPr>
          <p:cNvPr id="10" name="Text 6"/>
          <p:cNvSpPr/>
          <p:nvPr/>
        </p:nvSpPr>
        <p:spPr>
          <a:xfrm>
            <a:off x="4125278" y="5372814"/>
            <a:ext cx="304811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High competition</a:t>
            </a:r>
            <a:endParaRPr lang="en-US" sz="1750" dirty="0"/>
          </a:p>
        </p:txBody>
      </p:sp>
      <p:sp>
        <p:nvSpPr>
          <p:cNvPr id="11" name="Text 7"/>
          <p:cNvSpPr/>
          <p:nvPr/>
        </p:nvSpPr>
        <p:spPr>
          <a:xfrm>
            <a:off x="4125278" y="5815013"/>
            <a:ext cx="304811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Premium pricing</a:t>
            </a:r>
            <a:endParaRPr lang="en-US" sz="1750" dirty="0"/>
          </a:p>
        </p:txBody>
      </p:sp>
      <p:sp>
        <p:nvSpPr>
          <p:cNvPr id="12" name="Text 8"/>
          <p:cNvSpPr/>
          <p:nvPr/>
        </p:nvSpPr>
        <p:spPr>
          <a:xfrm>
            <a:off x="4125278" y="6257211"/>
            <a:ext cx="304811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Dependency on logistics</a:t>
            </a:r>
            <a:endParaRPr lang="en-US" sz="1750" dirty="0"/>
          </a:p>
        </p:txBody>
      </p:sp>
      <p:pic>
        <p:nvPicPr>
          <p:cNvPr id="13" name="Image 2" descr="preencoded.png"/>
          <p:cNvPicPr>
            <a:picLocks noChangeAspect="1"/>
          </p:cNvPicPr>
          <p:nvPr/>
        </p:nvPicPr>
        <p:blipFill>
          <a:blip r:embed="rId5"/>
          <a:stretch>
            <a:fillRect/>
          </a:stretch>
        </p:blipFill>
        <p:spPr>
          <a:xfrm>
            <a:off x="7456884" y="2771775"/>
            <a:ext cx="3048119" cy="1883807"/>
          </a:xfrm>
          <a:prstGeom prst="rect">
            <a:avLst/>
          </a:prstGeom>
        </p:spPr>
      </p:pic>
      <p:sp>
        <p:nvSpPr>
          <p:cNvPr id="14" name="Text 9"/>
          <p:cNvSpPr/>
          <p:nvPr/>
        </p:nvSpPr>
        <p:spPr>
          <a:xfrm>
            <a:off x="7456884" y="488239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Opportunities</a:t>
            </a:r>
            <a:endParaRPr lang="en-US" sz="2200" dirty="0"/>
          </a:p>
        </p:txBody>
      </p:sp>
      <p:sp>
        <p:nvSpPr>
          <p:cNvPr id="15" name="Text 10"/>
          <p:cNvSpPr/>
          <p:nvPr/>
        </p:nvSpPr>
        <p:spPr>
          <a:xfrm>
            <a:off x="7456884" y="5372814"/>
            <a:ext cx="3048119" cy="725805"/>
          </a:xfrm>
          <a:prstGeom prst="rect">
            <a:avLst/>
          </a:prstGeom>
          <a:noFill/>
          <a:ln/>
        </p:spPr>
        <p:txBody>
          <a:bodyPr wrap="squar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Expansion into men’s grooming and Fashion</a:t>
            </a:r>
            <a:endParaRPr lang="en-US" sz="1750" dirty="0"/>
          </a:p>
        </p:txBody>
      </p:sp>
      <p:sp>
        <p:nvSpPr>
          <p:cNvPr id="16" name="Text 11"/>
          <p:cNvSpPr/>
          <p:nvPr/>
        </p:nvSpPr>
        <p:spPr>
          <a:xfrm>
            <a:off x="7456884" y="6177915"/>
            <a:ext cx="304811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International markets</a:t>
            </a:r>
            <a:endParaRPr lang="en-US" sz="1750" dirty="0"/>
          </a:p>
        </p:txBody>
      </p:sp>
      <p:pic>
        <p:nvPicPr>
          <p:cNvPr id="17" name="Image 3" descr="preencoded.png"/>
          <p:cNvPicPr>
            <a:picLocks noChangeAspect="1"/>
          </p:cNvPicPr>
          <p:nvPr/>
        </p:nvPicPr>
        <p:blipFill>
          <a:blip r:embed="rId6"/>
          <a:stretch>
            <a:fillRect/>
          </a:stretch>
        </p:blipFill>
        <p:spPr>
          <a:xfrm>
            <a:off x="10788491" y="2771775"/>
            <a:ext cx="3048119" cy="1883807"/>
          </a:xfrm>
          <a:prstGeom prst="rect">
            <a:avLst/>
          </a:prstGeom>
        </p:spPr>
      </p:pic>
      <p:sp>
        <p:nvSpPr>
          <p:cNvPr id="18" name="Text 12"/>
          <p:cNvSpPr/>
          <p:nvPr/>
        </p:nvSpPr>
        <p:spPr>
          <a:xfrm>
            <a:off x="10788491" y="488239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Threats</a:t>
            </a:r>
            <a:endParaRPr lang="en-US" sz="2200" dirty="0"/>
          </a:p>
        </p:txBody>
      </p:sp>
      <p:sp>
        <p:nvSpPr>
          <p:cNvPr id="19" name="Text 13"/>
          <p:cNvSpPr/>
          <p:nvPr/>
        </p:nvSpPr>
        <p:spPr>
          <a:xfrm>
            <a:off x="10788491" y="5372814"/>
            <a:ext cx="304811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Market saturation</a:t>
            </a:r>
            <a:endParaRPr lang="en-US" sz="1750" dirty="0"/>
          </a:p>
        </p:txBody>
      </p:sp>
      <p:sp>
        <p:nvSpPr>
          <p:cNvPr id="20" name="Text 14"/>
          <p:cNvSpPr/>
          <p:nvPr/>
        </p:nvSpPr>
        <p:spPr>
          <a:xfrm>
            <a:off x="10788491" y="5815013"/>
            <a:ext cx="304811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Rising competition</a:t>
            </a:r>
            <a:endParaRPr lang="en-US" sz="1750" dirty="0"/>
          </a:p>
        </p:txBody>
      </p:sp>
      <p:sp>
        <p:nvSpPr>
          <p:cNvPr id="21" name="Text 15"/>
          <p:cNvSpPr/>
          <p:nvPr/>
        </p:nvSpPr>
        <p:spPr>
          <a:xfrm>
            <a:off x="10788491" y="6257211"/>
            <a:ext cx="3048119" cy="362903"/>
          </a:xfrm>
          <a:prstGeom prst="rect">
            <a:avLst/>
          </a:prstGeom>
          <a:noFill/>
          <a:ln/>
        </p:spPr>
        <p:txBody>
          <a:bodyPr wrap="none" lIns="0" tIns="0" rIns="0" bIns="0" rtlCol="0" anchor="t"/>
          <a:lstStyle/>
          <a:p>
            <a:pPr marL="342900" indent="-342900" algn="l">
              <a:lnSpc>
                <a:spcPts val="2850"/>
              </a:lnSpc>
              <a:buSzPct val="100000"/>
              <a:buChar char="•"/>
            </a:pPr>
            <a:r>
              <a:rPr lang="en-US" sz="1750" dirty="0">
                <a:solidFill>
                  <a:srgbClr val="454240"/>
                </a:solidFill>
                <a:latin typeface="DM Sans" pitchFamily="34" charset="0"/>
                <a:ea typeface="DM Sans" pitchFamily="34" charset="-122"/>
                <a:cs typeface="DM Sans" pitchFamily="34" charset="-120"/>
              </a:rPr>
              <a:t>Tech disruptions</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793790" y="1376482"/>
            <a:ext cx="12470130"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Why Nykaa is Unique &amp; Sustains in Market</a:t>
            </a:r>
            <a:endParaRPr lang="en-US" sz="4450" dirty="0"/>
          </a:p>
        </p:txBody>
      </p:sp>
      <p:sp>
        <p:nvSpPr>
          <p:cNvPr id="3" name="Shape 1"/>
          <p:cNvSpPr/>
          <p:nvPr/>
        </p:nvSpPr>
        <p:spPr>
          <a:xfrm>
            <a:off x="793790" y="2538889"/>
            <a:ext cx="4196358" cy="2039422"/>
          </a:xfrm>
          <a:prstGeom prst="roundRect">
            <a:avLst>
              <a:gd name="adj" fmla="val 4671"/>
            </a:avLst>
          </a:prstGeom>
          <a:solidFill>
            <a:srgbClr val="F7EDD4"/>
          </a:solidFill>
          <a:ln w="7620">
            <a:solidFill>
              <a:srgbClr val="DDD3BA"/>
            </a:solidFill>
            <a:prstDash val="solid"/>
          </a:ln>
        </p:spPr>
      </p:sp>
      <p:sp>
        <p:nvSpPr>
          <p:cNvPr id="4" name="Text 2"/>
          <p:cNvSpPr/>
          <p:nvPr/>
        </p:nvSpPr>
        <p:spPr>
          <a:xfrm>
            <a:off x="1028224" y="2773323"/>
            <a:ext cx="3026450"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Omnichannel Model</a:t>
            </a:r>
            <a:endParaRPr lang="en-US" sz="2200" dirty="0"/>
          </a:p>
        </p:txBody>
      </p:sp>
      <p:sp>
        <p:nvSpPr>
          <p:cNvPr id="5" name="Text 3"/>
          <p:cNvSpPr/>
          <p:nvPr/>
        </p:nvSpPr>
        <p:spPr>
          <a:xfrm>
            <a:off x="1028224" y="3263741"/>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Combines online platform with 160+ offline stores across India.</a:t>
            </a:r>
            <a:endParaRPr lang="en-US" sz="1750" dirty="0"/>
          </a:p>
        </p:txBody>
      </p:sp>
      <p:sp>
        <p:nvSpPr>
          <p:cNvPr id="6" name="Shape 4"/>
          <p:cNvSpPr/>
          <p:nvPr/>
        </p:nvSpPr>
        <p:spPr>
          <a:xfrm>
            <a:off x="5216962" y="2538889"/>
            <a:ext cx="4196358" cy="2039422"/>
          </a:xfrm>
          <a:prstGeom prst="roundRect">
            <a:avLst>
              <a:gd name="adj" fmla="val 4671"/>
            </a:avLst>
          </a:prstGeom>
          <a:solidFill>
            <a:srgbClr val="F7EDD4"/>
          </a:solidFill>
          <a:ln w="7620">
            <a:solidFill>
              <a:srgbClr val="DDD3BA"/>
            </a:solidFill>
            <a:prstDash val="solid"/>
          </a:ln>
        </p:spPr>
      </p:sp>
      <p:sp>
        <p:nvSpPr>
          <p:cNvPr id="7" name="Text 5"/>
          <p:cNvSpPr/>
          <p:nvPr/>
        </p:nvSpPr>
        <p:spPr>
          <a:xfrm>
            <a:off x="5451396" y="2773323"/>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Strong Brand Trust</a:t>
            </a:r>
            <a:endParaRPr lang="en-US" sz="2200" dirty="0"/>
          </a:p>
        </p:txBody>
      </p:sp>
      <p:sp>
        <p:nvSpPr>
          <p:cNvPr id="8" name="Text 6"/>
          <p:cNvSpPr/>
          <p:nvPr/>
        </p:nvSpPr>
        <p:spPr>
          <a:xfrm>
            <a:off x="5451396" y="3263741"/>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Known for authenticity, especially in beauty &amp; personal care.</a:t>
            </a:r>
            <a:endParaRPr lang="en-US" sz="1750" dirty="0"/>
          </a:p>
        </p:txBody>
      </p:sp>
      <p:sp>
        <p:nvSpPr>
          <p:cNvPr id="9" name="Shape 7"/>
          <p:cNvSpPr/>
          <p:nvPr/>
        </p:nvSpPr>
        <p:spPr>
          <a:xfrm>
            <a:off x="9640133" y="2538889"/>
            <a:ext cx="4196358" cy="2039422"/>
          </a:xfrm>
          <a:prstGeom prst="roundRect">
            <a:avLst>
              <a:gd name="adj" fmla="val 4671"/>
            </a:avLst>
          </a:prstGeom>
          <a:solidFill>
            <a:srgbClr val="F7EDD4"/>
          </a:solidFill>
          <a:ln w="7620">
            <a:solidFill>
              <a:srgbClr val="DDD3BA"/>
            </a:solidFill>
            <a:prstDash val="solid"/>
          </a:ln>
        </p:spPr>
      </p:sp>
      <p:sp>
        <p:nvSpPr>
          <p:cNvPr id="10" name="Text 8"/>
          <p:cNvSpPr/>
          <p:nvPr/>
        </p:nvSpPr>
        <p:spPr>
          <a:xfrm>
            <a:off x="9874568" y="2773323"/>
            <a:ext cx="3727490" cy="708660"/>
          </a:xfrm>
          <a:prstGeom prst="rect">
            <a:avLst/>
          </a:prstGeom>
          <a:noFill/>
          <a:ln/>
        </p:spPr>
        <p:txBody>
          <a:bodyPr wrap="squar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Content-to-Commerce Strategy</a:t>
            </a:r>
            <a:endParaRPr lang="en-US" sz="2200" dirty="0"/>
          </a:p>
        </p:txBody>
      </p:sp>
      <p:sp>
        <p:nvSpPr>
          <p:cNvPr id="11" name="Text 9"/>
          <p:cNvSpPr/>
          <p:nvPr/>
        </p:nvSpPr>
        <p:spPr>
          <a:xfrm>
            <a:off x="9874568" y="3618071"/>
            <a:ext cx="3727490"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Engages users through tutorials, influencer content, and beauty.</a:t>
            </a:r>
            <a:endParaRPr lang="en-US" sz="1750" dirty="0"/>
          </a:p>
        </p:txBody>
      </p:sp>
      <p:sp>
        <p:nvSpPr>
          <p:cNvPr id="12" name="Shape 10"/>
          <p:cNvSpPr/>
          <p:nvPr/>
        </p:nvSpPr>
        <p:spPr>
          <a:xfrm>
            <a:off x="793790" y="4805124"/>
            <a:ext cx="4196358" cy="2047994"/>
          </a:xfrm>
          <a:prstGeom prst="roundRect">
            <a:avLst>
              <a:gd name="adj" fmla="val 4652"/>
            </a:avLst>
          </a:prstGeom>
          <a:solidFill>
            <a:srgbClr val="F7EDD4"/>
          </a:solidFill>
          <a:ln w="7620">
            <a:solidFill>
              <a:srgbClr val="DDD3BA"/>
            </a:solidFill>
            <a:prstDash val="solid"/>
          </a:ln>
        </p:spPr>
      </p:sp>
      <p:sp>
        <p:nvSpPr>
          <p:cNvPr id="13" name="Text 11"/>
          <p:cNvSpPr/>
          <p:nvPr/>
        </p:nvSpPr>
        <p:spPr>
          <a:xfrm>
            <a:off x="1028224" y="5039558"/>
            <a:ext cx="331410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First-Mover Advantage</a:t>
            </a:r>
            <a:endParaRPr lang="en-US" sz="2200" dirty="0"/>
          </a:p>
        </p:txBody>
      </p:sp>
      <p:sp>
        <p:nvSpPr>
          <p:cNvPr id="14" name="Text 12"/>
          <p:cNvSpPr/>
          <p:nvPr/>
        </p:nvSpPr>
        <p:spPr>
          <a:xfrm>
            <a:off x="1028224" y="5529977"/>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Among the first Indian startups focused solely on beauty e-commerce.</a:t>
            </a:r>
            <a:endParaRPr lang="en-US" sz="1750" dirty="0"/>
          </a:p>
        </p:txBody>
      </p:sp>
      <p:sp>
        <p:nvSpPr>
          <p:cNvPr id="15" name="Shape 13"/>
          <p:cNvSpPr/>
          <p:nvPr/>
        </p:nvSpPr>
        <p:spPr>
          <a:xfrm>
            <a:off x="5216962" y="4805124"/>
            <a:ext cx="4196358" cy="2047994"/>
          </a:xfrm>
          <a:prstGeom prst="roundRect">
            <a:avLst>
              <a:gd name="adj" fmla="val 4652"/>
            </a:avLst>
          </a:prstGeom>
          <a:solidFill>
            <a:srgbClr val="F7EDD4"/>
          </a:solidFill>
          <a:ln w="7620">
            <a:solidFill>
              <a:srgbClr val="DDD3BA"/>
            </a:solidFill>
            <a:prstDash val="solid"/>
          </a:ln>
        </p:spPr>
      </p:sp>
      <p:sp>
        <p:nvSpPr>
          <p:cNvPr id="16" name="Text 14"/>
          <p:cNvSpPr/>
          <p:nvPr/>
        </p:nvSpPr>
        <p:spPr>
          <a:xfrm>
            <a:off x="5451396" y="503955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Private Labels</a:t>
            </a:r>
            <a:endParaRPr lang="en-US" sz="2200" dirty="0"/>
          </a:p>
        </p:txBody>
      </p:sp>
      <p:sp>
        <p:nvSpPr>
          <p:cNvPr id="17" name="Text 15"/>
          <p:cNvSpPr/>
          <p:nvPr/>
        </p:nvSpPr>
        <p:spPr>
          <a:xfrm>
            <a:off x="5451396" y="5529977"/>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High-margin in-house brands like Nykaa Cosmetics boost profitability.</a:t>
            </a:r>
            <a:endParaRPr lang="en-US" sz="1750" dirty="0"/>
          </a:p>
        </p:txBody>
      </p:sp>
      <p:sp>
        <p:nvSpPr>
          <p:cNvPr id="18" name="Shape 16"/>
          <p:cNvSpPr/>
          <p:nvPr/>
        </p:nvSpPr>
        <p:spPr>
          <a:xfrm>
            <a:off x="9640133" y="4805124"/>
            <a:ext cx="4196358" cy="2047994"/>
          </a:xfrm>
          <a:prstGeom prst="roundRect">
            <a:avLst>
              <a:gd name="adj" fmla="val 4652"/>
            </a:avLst>
          </a:prstGeom>
          <a:solidFill>
            <a:srgbClr val="F7EDD4"/>
          </a:solidFill>
          <a:ln w="7620">
            <a:solidFill>
              <a:srgbClr val="DDD3BA"/>
            </a:solidFill>
            <a:prstDash val="solid"/>
          </a:ln>
        </p:spPr>
      </p:sp>
      <p:sp>
        <p:nvSpPr>
          <p:cNvPr id="19" name="Text 17"/>
          <p:cNvSpPr/>
          <p:nvPr/>
        </p:nvSpPr>
        <p:spPr>
          <a:xfrm>
            <a:off x="9874568" y="5039558"/>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Customer Loyalty</a:t>
            </a:r>
            <a:endParaRPr lang="en-US" sz="2200" dirty="0"/>
          </a:p>
        </p:txBody>
      </p:sp>
      <p:sp>
        <p:nvSpPr>
          <p:cNvPr id="20" name="Text 18"/>
          <p:cNvSpPr/>
          <p:nvPr/>
        </p:nvSpPr>
        <p:spPr>
          <a:xfrm>
            <a:off x="9874568" y="5529977"/>
            <a:ext cx="3727490" cy="1088708"/>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Nykaa has a strong, repeat customer base—especially urban women.</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21016" y="744022"/>
            <a:ext cx="7674769" cy="1312069"/>
          </a:xfrm>
          <a:prstGeom prst="rect">
            <a:avLst/>
          </a:prstGeom>
          <a:noFill/>
          <a:ln/>
        </p:spPr>
        <p:txBody>
          <a:bodyPr wrap="square" lIns="0" tIns="0" rIns="0" bIns="0" rtlCol="0" anchor="t"/>
          <a:lstStyle/>
          <a:p>
            <a:pPr marL="0" indent="0" algn="l">
              <a:lnSpc>
                <a:spcPts val="5150"/>
              </a:lnSpc>
              <a:buNone/>
            </a:pPr>
            <a:r>
              <a:rPr lang="en-US" sz="4100" dirty="0">
                <a:solidFill>
                  <a:srgbClr val="5C4E3D"/>
                </a:solidFill>
                <a:latin typeface="Libre Baskerville" pitchFamily="34" charset="0"/>
                <a:ea typeface="Libre Baskerville" pitchFamily="34" charset="-122"/>
                <a:cs typeface="Libre Baskerville" pitchFamily="34" charset="-120"/>
              </a:rPr>
              <a:t>Nykaa’s Current Strategic Focus Areas</a:t>
            </a:r>
            <a:endParaRPr lang="en-US" sz="4100" dirty="0"/>
          </a:p>
        </p:txBody>
      </p:sp>
      <p:sp>
        <p:nvSpPr>
          <p:cNvPr id="4" name="Shape 1"/>
          <p:cNvSpPr/>
          <p:nvPr/>
        </p:nvSpPr>
        <p:spPr>
          <a:xfrm>
            <a:off x="6221016" y="2370892"/>
            <a:ext cx="7674769" cy="2452330"/>
          </a:xfrm>
          <a:prstGeom prst="roundRect">
            <a:avLst>
              <a:gd name="adj" fmla="val 3595"/>
            </a:avLst>
          </a:prstGeom>
          <a:solidFill>
            <a:srgbClr val="F7EDD4"/>
          </a:solidFill>
          <a:ln w="7620">
            <a:solidFill>
              <a:srgbClr val="DDD3BA"/>
            </a:solidFill>
            <a:prstDash val="solid"/>
          </a:ln>
        </p:spPr>
      </p:sp>
      <p:sp>
        <p:nvSpPr>
          <p:cNvPr id="5" name="Text 2"/>
          <p:cNvSpPr/>
          <p:nvPr/>
        </p:nvSpPr>
        <p:spPr>
          <a:xfrm>
            <a:off x="6438543" y="2588419"/>
            <a:ext cx="6264712" cy="328017"/>
          </a:xfrm>
          <a:prstGeom prst="rect">
            <a:avLst/>
          </a:prstGeom>
          <a:noFill/>
          <a:ln/>
        </p:spPr>
        <p:txBody>
          <a:bodyPr wrap="none" lIns="0" tIns="0" rIns="0" bIns="0" rtlCol="0" anchor="t"/>
          <a:lstStyle/>
          <a:p>
            <a:pPr marL="0" indent="0" algn="l">
              <a:lnSpc>
                <a:spcPts val="2550"/>
              </a:lnSpc>
              <a:buNone/>
            </a:pPr>
            <a:r>
              <a:rPr lang="en-US" sz="2050" dirty="0">
                <a:solidFill>
                  <a:srgbClr val="454240"/>
                </a:solidFill>
                <a:latin typeface="Libre Baskerville" pitchFamily="34" charset="0"/>
                <a:ea typeface="Libre Baskerville" pitchFamily="34" charset="-122"/>
                <a:cs typeface="Libre Baskerville" pitchFamily="34" charset="-120"/>
              </a:rPr>
              <a:t>Nykaa Fashion – Expanding Lifestyle Portfolio</a:t>
            </a:r>
            <a:endParaRPr lang="en-US" sz="2050" dirty="0"/>
          </a:p>
        </p:txBody>
      </p:sp>
      <p:sp>
        <p:nvSpPr>
          <p:cNvPr id="6" name="Text 3"/>
          <p:cNvSpPr/>
          <p:nvPr/>
        </p:nvSpPr>
        <p:spPr>
          <a:xfrm>
            <a:off x="6438543" y="3042285"/>
            <a:ext cx="7239714" cy="335756"/>
          </a:xfrm>
          <a:prstGeom prst="rect">
            <a:avLst/>
          </a:prstGeom>
          <a:noFill/>
          <a:ln/>
        </p:spPr>
        <p:txBody>
          <a:bodyPr wrap="none" lIns="0" tIns="0" rIns="0" bIns="0" rtlCol="0" anchor="t"/>
          <a:lstStyle/>
          <a:p>
            <a:pPr marL="342900" indent="-342900" algn="l">
              <a:lnSpc>
                <a:spcPts val="2600"/>
              </a:lnSpc>
              <a:buSzPct val="100000"/>
              <a:buChar char="•"/>
            </a:pPr>
            <a:r>
              <a:rPr lang="en-US" sz="1650" dirty="0">
                <a:solidFill>
                  <a:srgbClr val="454240"/>
                </a:solidFill>
                <a:latin typeface="DM Sans" pitchFamily="34" charset="0"/>
                <a:ea typeface="DM Sans" pitchFamily="34" charset="-122"/>
                <a:cs typeface="DM Sans" pitchFamily="34" charset="-120"/>
              </a:rPr>
              <a:t>Focused on apparel, accessories, and footwear</a:t>
            </a:r>
            <a:endParaRPr lang="en-US" sz="1650" dirty="0"/>
          </a:p>
        </p:txBody>
      </p:sp>
      <p:sp>
        <p:nvSpPr>
          <p:cNvPr id="7" name="Text 4"/>
          <p:cNvSpPr/>
          <p:nvPr/>
        </p:nvSpPr>
        <p:spPr>
          <a:xfrm>
            <a:off x="6438543" y="3451503"/>
            <a:ext cx="7239714" cy="335756"/>
          </a:xfrm>
          <a:prstGeom prst="rect">
            <a:avLst/>
          </a:prstGeom>
          <a:noFill/>
          <a:ln/>
        </p:spPr>
        <p:txBody>
          <a:bodyPr wrap="none" lIns="0" tIns="0" rIns="0" bIns="0" rtlCol="0" anchor="t"/>
          <a:lstStyle/>
          <a:p>
            <a:pPr marL="342900" indent="-342900" algn="l">
              <a:lnSpc>
                <a:spcPts val="2600"/>
              </a:lnSpc>
              <a:buSzPct val="100000"/>
              <a:buChar char="•"/>
            </a:pPr>
            <a:r>
              <a:rPr lang="en-US" sz="1650" dirty="0">
                <a:solidFill>
                  <a:srgbClr val="454240"/>
                </a:solidFill>
                <a:latin typeface="DM Sans" pitchFamily="34" charset="0"/>
                <a:ea typeface="DM Sans" pitchFamily="34" charset="-122"/>
                <a:cs typeface="DM Sans" pitchFamily="34" charset="-120"/>
              </a:rPr>
              <a:t>Features premium &amp; emerging Indian brands</a:t>
            </a:r>
            <a:endParaRPr lang="en-US" sz="1650" dirty="0"/>
          </a:p>
        </p:txBody>
      </p:sp>
      <p:sp>
        <p:nvSpPr>
          <p:cNvPr id="8" name="Text 5"/>
          <p:cNvSpPr/>
          <p:nvPr/>
        </p:nvSpPr>
        <p:spPr>
          <a:xfrm>
            <a:off x="6438543" y="3860721"/>
            <a:ext cx="7239714" cy="335756"/>
          </a:xfrm>
          <a:prstGeom prst="rect">
            <a:avLst/>
          </a:prstGeom>
          <a:noFill/>
          <a:ln/>
        </p:spPr>
        <p:txBody>
          <a:bodyPr wrap="none" lIns="0" tIns="0" rIns="0" bIns="0" rtlCol="0" anchor="t"/>
          <a:lstStyle/>
          <a:p>
            <a:pPr marL="342900" indent="-342900" algn="l">
              <a:lnSpc>
                <a:spcPts val="2600"/>
              </a:lnSpc>
              <a:buSzPct val="100000"/>
              <a:buChar char="•"/>
            </a:pPr>
            <a:r>
              <a:rPr lang="en-US" sz="1650" dirty="0">
                <a:solidFill>
                  <a:srgbClr val="454240"/>
                </a:solidFill>
                <a:latin typeface="DM Sans" pitchFamily="34" charset="0"/>
                <a:ea typeface="DM Sans" pitchFamily="34" charset="-122"/>
                <a:cs typeface="DM Sans" pitchFamily="34" charset="-120"/>
              </a:rPr>
              <a:t>Dedicated app for Gen Z &amp; millennial audience</a:t>
            </a:r>
            <a:endParaRPr lang="en-US" sz="1650" dirty="0"/>
          </a:p>
        </p:txBody>
      </p:sp>
      <p:sp>
        <p:nvSpPr>
          <p:cNvPr id="9" name="Text 6"/>
          <p:cNvSpPr/>
          <p:nvPr/>
        </p:nvSpPr>
        <p:spPr>
          <a:xfrm>
            <a:off x="6438543" y="4269938"/>
            <a:ext cx="7239714" cy="335756"/>
          </a:xfrm>
          <a:prstGeom prst="rect">
            <a:avLst/>
          </a:prstGeom>
          <a:noFill/>
          <a:ln/>
        </p:spPr>
        <p:txBody>
          <a:bodyPr wrap="none" lIns="0" tIns="0" rIns="0" bIns="0" rtlCol="0" anchor="t"/>
          <a:lstStyle/>
          <a:p>
            <a:pPr marL="342900" indent="-342900" algn="l">
              <a:lnSpc>
                <a:spcPts val="2600"/>
              </a:lnSpc>
              <a:buSzPct val="100000"/>
              <a:buChar char="•"/>
            </a:pPr>
            <a:r>
              <a:rPr lang="en-US" sz="1650" dirty="0">
                <a:solidFill>
                  <a:srgbClr val="454240"/>
                </a:solidFill>
                <a:latin typeface="DM Sans" pitchFamily="34" charset="0"/>
                <a:ea typeface="DM Sans" pitchFamily="34" charset="-122"/>
                <a:cs typeface="DM Sans" pitchFamily="34" charset="-120"/>
              </a:rPr>
              <a:t>Expanding own labels like 20 Dresses and Likha</a:t>
            </a:r>
            <a:endParaRPr lang="en-US" sz="1650" dirty="0"/>
          </a:p>
        </p:txBody>
      </p:sp>
      <p:sp>
        <p:nvSpPr>
          <p:cNvPr id="10" name="Shape 7"/>
          <p:cNvSpPr/>
          <p:nvPr/>
        </p:nvSpPr>
        <p:spPr>
          <a:xfrm>
            <a:off x="6221016" y="5033129"/>
            <a:ext cx="7674769" cy="2452330"/>
          </a:xfrm>
          <a:prstGeom prst="roundRect">
            <a:avLst>
              <a:gd name="adj" fmla="val 3595"/>
            </a:avLst>
          </a:prstGeom>
          <a:solidFill>
            <a:srgbClr val="F7EDD4"/>
          </a:solidFill>
          <a:ln w="7620">
            <a:solidFill>
              <a:srgbClr val="DDD3BA"/>
            </a:solidFill>
            <a:prstDash val="solid"/>
          </a:ln>
        </p:spPr>
      </p:sp>
      <p:sp>
        <p:nvSpPr>
          <p:cNvPr id="11" name="Text 8"/>
          <p:cNvSpPr/>
          <p:nvPr/>
        </p:nvSpPr>
        <p:spPr>
          <a:xfrm>
            <a:off x="6438543" y="5250656"/>
            <a:ext cx="6453307" cy="328017"/>
          </a:xfrm>
          <a:prstGeom prst="rect">
            <a:avLst/>
          </a:prstGeom>
          <a:noFill/>
          <a:ln/>
        </p:spPr>
        <p:txBody>
          <a:bodyPr wrap="none" lIns="0" tIns="0" rIns="0" bIns="0" rtlCol="0" anchor="t"/>
          <a:lstStyle/>
          <a:p>
            <a:pPr marL="0" indent="0" algn="l">
              <a:lnSpc>
                <a:spcPts val="2550"/>
              </a:lnSpc>
              <a:buNone/>
            </a:pPr>
            <a:r>
              <a:rPr lang="en-US" sz="2050" dirty="0">
                <a:solidFill>
                  <a:srgbClr val="454240"/>
                </a:solidFill>
                <a:latin typeface="Libre Baskerville" pitchFamily="34" charset="0"/>
                <a:ea typeface="Libre Baskerville" pitchFamily="34" charset="-122"/>
                <a:cs typeface="Libre Baskerville" pitchFamily="34" charset="-120"/>
              </a:rPr>
              <a:t>Nykaa Man – Tapping Male Grooming Segment</a:t>
            </a:r>
            <a:endParaRPr lang="en-US" sz="2050" dirty="0"/>
          </a:p>
        </p:txBody>
      </p:sp>
      <p:sp>
        <p:nvSpPr>
          <p:cNvPr id="12" name="Text 9"/>
          <p:cNvSpPr/>
          <p:nvPr/>
        </p:nvSpPr>
        <p:spPr>
          <a:xfrm>
            <a:off x="6438543" y="5704523"/>
            <a:ext cx="7239714" cy="335756"/>
          </a:xfrm>
          <a:prstGeom prst="rect">
            <a:avLst/>
          </a:prstGeom>
          <a:noFill/>
          <a:ln/>
        </p:spPr>
        <p:txBody>
          <a:bodyPr wrap="none" lIns="0" tIns="0" rIns="0" bIns="0" rtlCol="0" anchor="t"/>
          <a:lstStyle/>
          <a:p>
            <a:pPr marL="342900" indent="-342900" algn="l">
              <a:lnSpc>
                <a:spcPts val="2600"/>
              </a:lnSpc>
              <a:buSzPct val="100000"/>
              <a:buChar char="•"/>
            </a:pPr>
            <a:r>
              <a:rPr lang="en-US" sz="1650" dirty="0">
                <a:solidFill>
                  <a:srgbClr val="454240"/>
                </a:solidFill>
                <a:latin typeface="DM Sans" pitchFamily="34" charset="0"/>
                <a:ea typeface="DM Sans" pitchFamily="34" charset="-122"/>
                <a:cs typeface="DM Sans" pitchFamily="34" charset="-120"/>
              </a:rPr>
              <a:t>India’s first dedicated grooming platform for men</a:t>
            </a:r>
            <a:endParaRPr lang="en-US" sz="1650" dirty="0"/>
          </a:p>
        </p:txBody>
      </p:sp>
      <p:sp>
        <p:nvSpPr>
          <p:cNvPr id="13" name="Text 10"/>
          <p:cNvSpPr/>
          <p:nvPr/>
        </p:nvSpPr>
        <p:spPr>
          <a:xfrm>
            <a:off x="6438543" y="6113740"/>
            <a:ext cx="7239714" cy="335756"/>
          </a:xfrm>
          <a:prstGeom prst="rect">
            <a:avLst/>
          </a:prstGeom>
          <a:noFill/>
          <a:ln/>
        </p:spPr>
        <p:txBody>
          <a:bodyPr wrap="none" lIns="0" tIns="0" rIns="0" bIns="0" rtlCol="0" anchor="t"/>
          <a:lstStyle/>
          <a:p>
            <a:pPr marL="342900" indent="-342900" algn="l">
              <a:lnSpc>
                <a:spcPts val="2600"/>
              </a:lnSpc>
              <a:buSzPct val="100000"/>
              <a:buChar char="•"/>
            </a:pPr>
            <a:r>
              <a:rPr lang="en-US" sz="1650" dirty="0">
                <a:solidFill>
                  <a:srgbClr val="454240"/>
                </a:solidFill>
                <a:latin typeface="DM Sans" pitchFamily="34" charset="0"/>
                <a:ea typeface="DM Sans" pitchFamily="34" charset="-122"/>
                <a:cs typeface="DM Sans" pitchFamily="34" charset="-120"/>
              </a:rPr>
              <a:t>Offers skincare, haircare, beard care, and wellness</a:t>
            </a:r>
            <a:endParaRPr lang="en-US" sz="1650" dirty="0"/>
          </a:p>
        </p:txBody>
      </p:sp>
      <p:sp>
        <p:nvSpPr>
          <p:cNvPr id="14" name="Text 11"/>
          <p:cNvSpPr/>
          <p:nvPr/>
        </p:nvSpPr>
        <p:spPr>
          <a:xfrm>
            <a:off x="6438543" y="6522958"/>
            <a:ext cx="7239714" cy="335756"/>
          </a:xfrm>
          <a:prstGeom prst="rect">
            <a:avLst/>
          </a:prstGeom>
          <a:noFill/>
          <a:ln/>
        </p:spPr>
        <p:txBody>
          <a:bodyPr wrap="none" lIns="0" tIns="0" rIns="0" bIns="0" rtlCol="0" anchor="t"/>
          <a:lstStyle/>
          <a:p>
            <a:pPr marL="342900" indent="-342900" algn="l">
              <a:lnSpc>
                <a:spcPts val="2600"/>
              </a:lnSpc>
              <a:buSzPct val="100000"/>
              <a:buChar char="•"/>
            </a:pPr>
            <a:r>
              <a:rPr lang="en-US" sz="1650" dirty="0">
                <a:solidFill>
                  <a:srgbClr val="454240"/>
                </a:solidFill>
                <a:latin typeface="DM Sans" pitchFamily="34" charset="0"/>
                <a:ea typeface="DM Sans" pitchFamily="34" charset="-122"/>
                <a:cs typeface="DM Sans" pitchFamily="34" charset="-120"/>
              </a:rPr>
              <a:t>Targets fast-growing male grooming market in urban India</a:t>
            </a:r>
            <a:endParaRPr lang="en-US" sz="1650" dirty="0"/>
          </a:p>
        </p:txBody>
      </p:sp>
      <p:sp>
        <p:nvSpPr>
          <p:cNvPr id="15" name="Text 12"/>
          <p:cNvSpPr/>
          <p:nvPr/>
        </p:nvSpPr>
        <p:spPr>
          <a:xfrm>
            <a:off x="6438543" y="6932176"/>
            <a:ext cx="7239714" cy="335756"/>
          </a:xfrm>
          <a:prstGeom prst="rect">
            <a:avLst/>
          </a:prstGeom>
          <a:noFill/>
          <a:ln/>
        </p:spPr>
        <p:txBody>
          <a:bodyPr wrap="none" lIns="0" tIns="0" rIns="0" bIns="0" rtlCol="0" anchor="t"/>
          <a:lstStyle/>
          <a:p>
            <a:pPr marL="342900" indent="-342900" algn="l">
              <a:lnSpc>
                <a:spcPts val="2600"/>
              </a:lnSpc>
              <a:buSzPct val="100000"/>
              <a:buChar char="•"/>
            </a:pPr>
            <a:r>
              <a:rPr lang="en-US" sz="1650" dirty="0">
                <a:solidFill>
                  <a:srgbClr val="454240"/>
                </a:solidFill>
                <a:latin typeface="DM Sans" pitchFamily="34" charset="0"/>
                <a:ea typeface="DM Sans" pitchFamily="34" charset="-122"/>
                <a:cs typeface="DM Sans" pitchFamily="34" charset="-120"/>
              </a:rPr>
              <a:t>Partners with popular brands like The Man Company and Beardo</a:t>
            </a:r>
            <a:endParaRPr lang="en-US" sz="16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616625" y="484465"/>
            <a:ext cx="5864543" cy="550426"/>
          </a:xfrm>
          <a:prstGeom prst="rect">
            <a:avLst/>
          </a:prstGeom>
          <a:noFill/>
          <a:ln/>
        </p:spPr>
        <p:txBody>
          <a:bodyPr wrap="none" lIns="0" tIns="0" rIns="0" bIns="0" rtlCol="0" anchor="t"/>
          <a:lstStyle/>
          <a:p>
            <a:pPr marL="0" indent="0" algn="l">
              <a:lnSpc>
                <a:spcPts val="4300"/>
              </a:lnSpc>
              <a:buNone/>
            </a:pPr>
            <a:r>
              <a:rPr lang="en-US" sz="3450" dirty="0">
                <a:solidFill>
                  <a:srgbClr val="5C4E3D"/>
                </a:solidFill>
                <a:latin typeface="Libre Baskerville" pitchFamily="34" charset="0"/>
                <a:ea typeface="Libre Baskerville" pitchFamily="34" charset="-122"/>
                <a:cs typeface="Libre Baskerville" pitchFamily="34" charset="-120"/>
              </a:rPr>
              <a:t>My Suggestions for Nykaa</a:t>
            </a:r>
            <a:endParaRPr lang="en-US" sz="3450" dirty="0"/>
          </a:p>
        </p:txBody>
      </p:sp>
      <p:pic>
        <p:nvPicPr>
          <p:cNvPr id="3" name="Image 0" descr="preencoded.png"/>
          <p:cNvPicPr>
            <a:picLocks noChangeAspect="1"/>
          </p:cNvPicPr>
          <p:nvPr/>
        </p:nvPicPr>
        <p:blipFill>
          <a:blip r:embed="rId3"/>
          <a:stretch>
            <a:fillRect/>
          </a:stretch>
        </p:blipFill>
        <p:spPr>
          <a:xfrm>
            <a:off x="616625" y="1387197"/>
            <a:ext cx="3184088" cy="1967865"/>
          </a:xfrm>
          <a:prstGeom prst="rect">
            <a:avLst/>
          </a:prstGeom>
        </p:spPr>
      </p:pic>
      <p:sp>
        <p:nvSpPr>
          <p:cNvPr id="4" name="Text 1"/>
          <p:cNvSpPr/>
          <p:nvPr/>
        </p:nvSpPr>
        <p:spPr>
          <a:xfrm>
            <a:off x="616625" y="3531156"/>
            <a:ext cx="3184088" cy="845820"/>
          </a:xfrm>
          <a:prstGeom prst="rect">
            <a:avLst/>
          </a:prstGeom>
          <a:noFill/>
          <a:ln/>
        </p:spPr>
        <p:txBody>
          <a:bodyPr wrap="square" lIns="0" tIns="0" rIns="0" bIns="0" rtlCol="0" anchor="t"/>
          <a:lstStyle/>
          <a:p>
            <a:pPr marL="0" indent="0" algn="l">
              <a:lnSpc>
                <a:spcPts val="2200"/>
              </a:lnSpc>
              <a:buNone/>
            </a:pPr>
            <a:r>
              <a:rPr lang="en-US" sz="1350" b="1" dirty="0">
                <a:solidFill>
                  <a:srgbClr val="454240"/>
                </a:solidFill>
                <a:latin typeface="DM Sans" pitchFamily="34" charset="0"/>
                <a:ea typeface="DM Sans" pitchFamily="34" charset="-122"/>
                <a:cs typeface="DM Sans" pitchFamily="34" charset="-120"/>
              </a:rPr>
              <a:t>Improve Customer Service:</a:t>
            </a:r>
            <a:r>
              <a:rPr lang="en-US" sz="1350" dirty="0">
                <a:solidFill>
                  <a:srgbClr val="454240"/>
                </a:solidFill>
                <a:latin typeface="DM Sans" pitchFamily="34" charset="0"/>
                <a:ea typeface="DM Sans" pitchFamily="34" charset="-122"/>
                <a:cs typeface="DM Sans" pitchFamily="34" charset="-120"/>
              </a:rPr>
              <a:t> Enhance response time and resolution efficiency.</a:t>
            </a:r>
            <a:endParaRPr lang="en-US" sz="1350" dirty="0"/>
          </a:p>
        </p:txBody>
      </p:sp>
      <p:pic>
        <p:nvPicPr>
          <p:cNvPr id="5" name="Image 1" descr="preencoded.png"/>
          <p:cNvPicPr>
            <a:picLocks noChangeAspect="1"/>
          </p:cNvPicPr>
          <p:nvPr/>
        </p:nvPicPr>
        <p:blipFill>
          <a:blip r:embed="rId4"/>
          <a:stretch>
            <a:fillRect/>
          </a:stretch>
        </p:blipFill>
        <p:spPr>
          <a:xfrm>
            <a:off x="4020860" y="1387197"/>
            <a:ext cx="3184208" cy="1967984"/>
          </a:xfrm>
          <a:prstGeom prst="rect">
            <a:avLst/>
          </a:prstGeom>
        </p:spPr>
      </p:pic>
      <p:sp>
        <p:nvSpPr>
          <p:cNvPr id="6" name="Text 2"/>
          <p:cNvSpPr/>
          <p:nvPr/>
        </p:nvSpPr>
        <p:spPr>
          <a:xfrm>
            <a:off x="4020860" y="3531275"/>
            <a:ext cx="3184208" cy="845820"/>
          </a:xfrm>
          <a:prstGeom prst="rect">
            <a:avLst/>
          </a:prstGeom>
          <a:noFill/>
          <a:ln/>
        </p:spPr>
        <p:txBody>
          <a:bodyPr wrap="square" lIns="0" tIns="0" rIns="0" bIns="0" rtlCol="0" anchor="t"/>
          <a:lstStyle/>
          <a:p>
            <a:pPr marL="0" indent="0" algn="l">
              <a:lnSpc>
                <a:spcPts val="2200"/>
              </a:lnSpc>
              <a:buNone/>
            </a:pPr>
            <a:r>
              <a:rPr lang="en-US" sz="1350" b="1" dirty="0">
                <a:solidFill>
                  <a:srgbClr val="454240"/>
                </a:solidFill>
                <a:latin typeface="DM Sans" pitchFamily="34" charset="0"/>
                <a:ea typeface="DM Sans" pitchFamily="34" charset="-122"/>
                <a:cs typeface="DM Sans" pitchFamily="34" charset="-120"/>
              </a:rPr>
              <a:t>Expand Physical Stores:</a:t>
            </a:r>
            <a:r>
              <a:rPr lang="en-US" sz="1350" dirty="0">
                <a:solidFill>
                  <a:srgbClr val="454240"/>
                </a:solidFill>
                <a:latin typeface="DM Sans" pitchFamily="34" charset="0"/>
                <a:ea typeface="DM Sans" pitchFamily="34" charset="-122"/>
                <a:cs typeface="DM Sans" pitchFamily="34" charset="-120"/>
              </a:rPr>
              <a:t> Increase footprint in Tier II cities for wider reach.</a:t>
            </a:r>
            <a:endParaRPr lang="en-US" sz="1350" dirty="0"/>
          </a:p>
        </p:txBody>
      </p:sp>
      <p:pic>
        <p:nvPicPr>
          <p:cNvPr id="7" name="Image 2" descr="preencoded.png"/>
          <p:cNvPicPr>
            <a:picLocks noChangeAspect="1"/>
          </p:cNvPicPr>
          <p:nvPr/>
        </p:nvPicPr>
        <p:blipFill>
          <a:blip r:embed="rId5"/>
          <a:stretch>
            <a:fillRect/>
          </a:stretch>
        </p:blipFill>
        <p:spPr>
          <a:xfrm>
            <a:off x="7425214" y="1387197"/>
            <a:ext cx="3184208" cy="1967984"/>
          </a:xfrm>
          <a:prstGeom prst="rect">
            <a:avLst/>
          </a:prstGeom>
        </p:spPr>
      </p:pic>
      <p:sp>
        <p:nvSpPr>
          <p:cNvPr id="8" name="Text 3"/>
          <p:cNvSpPr/>
          <p:nvPr/>
        </p:nvSpPr>
        <p:spPr>
          <a:xfrm>
            <a:off x="7425214" y="3531275"/>
            <a:ext cx="3184208" cy="845820"/>
          </a:xfrm>
          <a:prstGeom prst="rect">
            <a:avLst/>
          </a:prstGeom>
          <a:noFill/>
          <a:ln/>
        </p:spPr>
        <p:txBody>
          <a:bodyPr wrap="square" lIns="0" tIns="0" rIns="0" bIns="0" rtlCol="0" anchor="t"/>
          <a:lstStyle/>
          <a:p>
            <a:pPr marL="0" indent="0" algn="l">
              <a:lnSpc>
                <a:spcPts val="2200"/>
              </a:lnSpc>
              <a:buNone/>
            </a:pPr>
            <a:r>
              <a:rPr lang="en-US" sz="1350" b="1" dirty="0">
                <a:solidFill>
                  <a:srgbClr val="454240"/>
                </a:solidFill>
                <a:latin typeface="DM Sans" pitchFamily="34" charset="0"/>
                <a:ea typeface="DM Sans" pitchFamily="34" charset="-122"/>
                <a:cs typeface="DM Sans" pitchFamily="34" charset="-120"/>
              </a:rPr>
              <a:t>Focus More on Men’s Grooming:</a:t>
            </a:r>
            <a:r>
              <a:rPr lang="en-US" sz="1350" dirty="0">
                <a:solidFill>
                  <a:srgbClr val="454240"/>
                </a:solidFill>
                <a:latin typeface="DM Sans" pitchFamily="34" charset="0"/>
                <a:ea typeface="DM Sans" pitchFamily="34" charset="-122"/>
                <a:cs typeface="DM Sans" pitchFamily="34" charset="-120"/>
              </a:rPr>
              <a:t> Aggressively target the growing men's personal care market.</a:t>
            </a:r>
            <a:endParaRPr lang="en-US" sz="1350" dirty="0"/>
          </a:p>
        </p:txBody>
      </p:sp>
      <p:pic>
        <p:nvPicPr>
          <p:cNvPr id="9" name="Image 3" descr="preencoded.png"/>
          <p:cNvPicPr>
            <a:picLocks noChangeAspect="1"/>
          </p:cNvPicPr>
          <p:nvPr/>
        </p:nvPicPr>
        <p:blipFill>
          <a:blip r:embed="rId6"/>
          <a:stretch>
            <a:fillRect/>
          </a:stretch>
        </p:blipFill>
        <p:spPr>
          <a:xfrm>
            <a:off x="10829568" y="1387197"/>
            <a:ext cx="3184208" cy="1967984"/>
          </a:xfrm>
          <a:prstGeom prst="rect">
            <a:avLst/>
          </a:prstGeom>
        </p:spPr>
      </p:pic>
      <p:sp>
        <p:nvSpPr>
          <p:cNvPr id="10" name="Text 4"/>
          <p:cNvSpPr/>
          <p:nvPr/>
        </p:nvSpPr>
        <p:spPr>
          <a:xfrm>
            <a:off x="10829568" y="3531275"/>
            <a:ext cx="3184208" cy="845820"/>
          </a:xfrm>
          <a:prstGeom prst="rect">
            <a:avLst/>
          </a:prstGeom>
          <a:noFill/>
          <a:ln/>
        </p:spPr>
        <p:txBody>
          <a:bodyPr wrap="square" lIns="0" tIns="0" rIns="0" bIns="0" rtlCol="0" anchor="t"/>
          <a:lstStyle/>
          <a:p>
            <a:pPr marL="0" indent="0" algn="l">
              <a:lnSpc>
                <a:spcPts val="2200"/>
              </a:lnSpc>
              <a:buNone/>
            </a:pPr>
            <a:r>
              <a:rPr lang="en-US" sz="1350" b="1" dirty="0">
                <a:solidFill>
                  <a:srgbClr val="454240"/>
                </a:solidFill>
                <a:latin typeface="DM Sans" pitchFamily="34" charset="0"/>
                <a:ea typeface="DM Sans" pitchFamily="34" charset="-122"/>
                <a:cs typeface="DM Sans" pitchFamily="34" charset="-120"/>
              </a:rPr>
              <a:t>Partner with Regional Influencers:</a:t>
            </a:r>
            <a:r>
              <a:rPr lang="en-US" sz="1350" dirty="0">
                <a:solidFill>
                  <a:srgbClr val="454240"/>
                </a:solidFill>
                <a:latin typeface="DM Sans" pitchFamily="34" charset="0"/>
                <a:ea typeface="DM Sans" pitchFamily="34" charset="-122"/>
                <a:cs typeface="DM Sans" pitchFamily="34" charset="-120"/>
              </a:rPr>
              <a:t> Leverage local voices for authentic marketing.</a:t>
            </a:r>
            <a:endParaRPr lang="en-US" sz="1350" dirty="0"/>
          </a:p>
        </p:txBody>
      </p:sp>
      <p:pic>
        <p:nvPicPr>
          <p:cNvPr id="11" name="Image 4" descr="preencoded.png"/>
          <p:cNvPicPr>
            <a:picLocks noChangeAspect="1"/>
          </p:cNvPicPr>
          <p:nvPr/>
        </p:nvPicPr>
        <p:blipFill>
          <a:blip r:embed="rId7"/>
          <a:stretch>
            <a:fillRect/>
          </a:stretch>
        </p:blipFill>
        <p:spPr>
          <a:xfrm>
            <a:off x="616625" y="4817507"/>
            <a:ext cx="3184088" cy="1967865"/>
          </a:xfrm>
          <a:prstGeom prst="rect">
            <a:avLst/>
          </a:prstGeom>
        </p:spPr>
      </p:pic>
      <p:sp>
        <p:nvSpPr>
          <p:cNvPr id="12" name="Text 5"/>
          <p:cNvSpPr/>
          <p:nvPr/>
        </p:nvSpPr>
        <p:spPr>
          <a:xfrm>
            <a:off x="616625" y="6961465"/>
            <a:ext cx="3184088" cy="845820"/>
          </a:xfrm>
          <a:prstGeom prst="rect">
            <a:avLst/>
          </a:prstGeom>
          <a:noFill/>
          <a:ln/>
        </p:spPr>
        <p:txBody>
          <a:bodyPr wrap="square" lIns="0" tIns="0" rIns="0" bIns="0" rtlCol="0" anchor="t"/>
          <a:lstStyle/>
          <a:p>
            <a:pPr marL="0" indent="0" algn="l">
              <a:lnSpc>
                <a:spcPts val="2200"/>
              </a:lnSpc>
              <a:buNone/>
            </a:pPr>
            <a:r>
              <a:rPr lang="en-US" sz="1350" b="1" dirty="0">
                <a:solidFill>
                  <a:srgbClr val="454240"/>
                </a:solidFill>
                <a:latin typeface="DM Sans" pitchFamily="34" charset="0"/>
                <a:ea typeface="DM Sans" pitchFamily="34" charset="-122"/>
                <a:cs typeface="DM Sans" pitchFamily="34" charset="-120"/>
              </a:rPr>
              <a:t>Invest in AR/VR Features:</a:t>
            </a:r>
            <a:r>
              <a:rPr lang="en-US" sz="1350" dirty="0">
                <a:solidFill>
                  <a:srgbClr val="454240"/>
                </a:solidFill>
                <a:latin typeface="DM Sans" pitchFamily="34" charset="0"/>
                <a:ea typeface="DM Sans" pitchFamily="34" charset="-122"/>
                <a:cs typeface="DM Sans" pitchFamily="34" charset="-120"/>
              </a:rPr>
              <a:t> Integrate virtual try-on experiences for enhanced app engagement.</a:t>
            </a:r>
            <a:endParaRPr lang="en-US" sz="1350" dirty="0"/>
          </a:p>
        </p:txBody>
      </p:sp>
      <p:pic>
        <p:nvPicPr>
          <p:cNvPr id="13" name="Image 5" descr="preencoded.png"/>
          <p:cNvPicPr>
            <a:picLocks noChangeAspect="1"/>
          </p:cNvPicPr>
          <p:nvPr/>
        </p:nvPicPr>
        <p:blipFill>
          <a:blip r:embed="rId8"/>
          <a:stretch>
            <a:fillRect/>
          </a:stretch>
        </p:blipFill>
        <p:spPr>
          <a:xfrm>
            <a:off x="4020860" y="4817507"/>
            <a:ext cx="3184208" cy="1967984"/>
          </a:xfrm>
          <a:prstGeom prst="rect">
            <a:avLst/>
          </a:prstGeom>
        </p:spPr>
      </p:pic>
      <p:sp>
        <p:nvSpPr>
          <p:cNvPr id="14" name="Text 6"/>
          <p:cNvSpPr/>
          <p:nvPr/>
        </p:nvSpPr>
        <p:spPr>
          <a:xfrm>
            <a:off x="4020860" y="6961584"/>
            <a:ext cx="3184208" cy="1127760"/>
          </a:xfrm>
          <a:prstGeom prst="rect">
            <a:avLst/>
          </a:prstGeom>
          <a:noFill/>
          <a:ln/>
        </p:spPr>
        <p:txBody>
          <a:bodyPr wrap="square" lIns="0" tIns="0" rIns="0" bIns="0" rtlCol="0" anchor="t"/>
          <a:lstStyle/>
          <a:p>
            <a:pPr marL="0" indent="0" algn="l">
              <a:lnSpc>
                <a:spcPts val="2200"/>
              </a:lnSpc>
              <a:buNone/>
            </a:pPr>
            <a:r>
              <a:rPr lang="en-US" sz="1350" b="1" dirty="0">
                <a:solidFill>
                  <a:srgbClr val="454240"/>
                </a:solidFill>
                <a:latin typeface="DM Sans" pitchFamily="34" charset="0"/>
                <a:ea typeface="DM Sans" pitchFamily="34" charset="-122"/>
                <a:cs typeface="DM Sans" pitchFamily="34" charset="-120"/>
              </a:rPr>
              <a:t>Analyze Competitor Discounts:</a:t>
            </a:r>
            <a:r>
              <a:rPr lang="en-US" sz="1350" dirty="0">
                <a:solidFill>
                  <a:srgbClr val="454240"/>
                </a:solidFill>
                <a:latin typeface="DM Sans" pitchFamily="34" charset="0"/>
                <a:ea typeface="DM Sans" pitchFamily="34" charset="-122"/>
                <a:cs typeface="DM Sans" pitchFamily="34" charset="-120"/>
              </a:rPr>
              <a:t> Adjust pricing strategies and offer competitive discounts based on competitor analysis.</a:t>
            </a:r>
            <a:endParaRPr lang="en-US" sz="13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994547"/>
            <a:ext cx="7211378"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Where is Nykaa Headed?</a:t>
            </a:r>
            <a:endParaRPr lang="en-US" sz="4450" dirty="0"/>
          </a:p>
        </p:txBody>
      </p:sp>
      <p:sp>
        <p:nvSpPr>
          <p:cNvPr id="4" name="Shape 1"/>
          <p:cNvSpPr/>
          <p:nvPr/>
        </p:nvSpPr>
        <p:spPr>
          <a:xfrm>
            <a:off x="793790" y="5043488"/>
            <a:ext cx="510302" cy="510302"/>
          </a:xfrm>
          <a:prstGeom prst="roundRect">
            <a:avLst>
              <a:gd name="adj" fmla="val 18669"/>
            </a:avLst>
          </a:prstGeom>
          <a:solidFill>
            <a:srgbClr val="F7EDD4"/>
          </a:solidFill>
          <a:ln w="7620">
            <a:solidFill>
              <a:srgbClr val="DDD3BA"/>
            </a:solidFill>
            <a:prstDash val="solid"/>
          </a:ln>
        </p:spPr>
      </p:sp>
      <p:sp>
        <p:nvSpPr>
          <p:cNvPr id="5" name="Text 2"/>
          <p:cNvSpPr/>
          <p:nvPr/>
        </p:nvSpPr>
        <p:spPr>
          <a:xfrm>
            <a:off x="878860" y="508599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1</a:t>
            </a:r>
            <a:endParaRPr lang="en-US" sz="2650" dirty="0"/>
          </a:p>
        </p:txBody>
      </p:sp>
      <p:sp>
        <p:nvSpPr>
          <p:cNvPr id="6" name="Text 3"/>
          <p:cNvSpPr/>
          <p:nvPr/>
        </p:nvSpPr>
        <p:spPr>
          <a:xfrm>
            <a:off x="1530906" y="5121354"/>
            <a:ext cx="5642491" cy="708660"/>
          </a:xfrm>
          <a:prstGeom prst="rect">
            <a:avLst/>
          </a:prstGeom>
          <a:noFill/>
          <a:ln/>
        </p:spPr>
        <p:txBody>
          <a:bodyPr wrap="squar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Improve AI-powered personalization on app</a:t>
            </a:r>
            <a:endParaRPr lang="en-US" sz="2200" dirty="0"/>
          </a:p>
        </p:txBody>
      </p:sp>
      <p:sp>
        <p:nvSpPr>
          <p:cNvPr id="7" name="Shape 4"/>
          <p:cNvSpPr/>
          <p:nvPr/>
        </p:nvSpPr>
        <p:spPr>
          <a:xfrm>
            <a:off x="7456884" y="5043488"/>
            <a:ext cx="510302" cy="510302"/>
          </a:xfrm>
          <a:prstGeom prst="roundRect">
            <a:avLst>
              <a:gd name="adj" fmla="val 18669"/>
            </a:avLst>
          </a:prstGeom>
          <a:solidFill>
            <a:srgbClr val="F7EDD4"/>
          </a:solidFill>
          <a:ln w="7620">
            <a:solidFill>
              <a:srgbClr val="DDD3BA"/>
            </a:solidFill>
            <a:prstDash val="solid"/>
          </a:ln>
        </p:spPr>
      </p:sp>
      <p:sp>
        <p:nvSpPr>
          <p:cNvPr id="8" name="Text 5"/>
          <p:cNvSpPr/>
          <p:nvPr/>
        </p:nvSpPr>
        <p:spPr>
          <a:xfrm>
            <a:off x="7541955" y="5085993"/>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2</a:t>
            </a:r>
            <a:endParaRPr lang="en-US" sz="2650" dirty="0"/>
          </a:p>
        </p:txBody>
      </p:sp>
      <p:sp>
        <p:nvSpPr>
          <p:cNvPr id="9" name="Text 6"/>
          <p:cNvSpPr/>
          <p:nvPr/>
        </p:nvSpPr>
        <p:spPr>
          <a:xfrm>
            <a:off x="8194000" y="5121354"/>
            <a:ext cx="5642610" cy="708660"/>
          </a:xfrm>
          <a:prstGeom prst="rect">
            <a:avLst/>
          </a:prstGeom>
          <a:noFill/>
          <a:ln/>
        </p:spPr>
        <p:txBody>
          <a:bodyPr wrap="squar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Expanding to international markets (Middle East, Southeast Asia)</a:t>
            </a:r>
            <a:endParaRPr lang="en-US" sz="2200" dirty="0"/>
          </a:p>
        </p:txBody>
      </p:sp>
      <p:sp>
        <p:nvSpPr>
          <p:cNvPr id="10" name="Shape 7"/>
          <p:cNvSpPr/>
          <p:nvPr/>
        </p:nvSpPr>
        <p:spPr>
          <a:xfrm>
            <a:off x="793790" y="6283643"/>
            <a:ext cx="510302" cy="510302"/>
          </a:xfrm>
          <a:prstGeom prst="roundRect">
            <a:avLst>
              <a:gd name="adj" fmla="val 18669"/>
            </a:avLst>
          </a:prstGeom>
          <a:solidFill>
            <a:srgbClr val="F7EDD4"/>
          </a:solidFill>
          <a:ln w="7620">
            <a:solidFill>
              <a:srgbClr val="DDD3BA"/>
            </a:solidFill>
            <a:prstDash val="solid"/>
          </a:ln>
        </p:spPr>
      </p:sp>
      <p:sp>
        <p:nvSpPr>
          <p:cNvPr id="11" name="Text 8"/>
          <p:cNvSpPr/>
          <p:nvPr/>
        </p:nvSpPr>
        <p:spPr>
          <a:xfrm>
            <a:off x="878860" y="632614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3</a:t>
            </a:r>
            <a:endParaRPr lang="en-US" sz="2650" dirty="0"/>
          </a:p>
        </p:txBody>
      </p:sp>
      <p:sp>
        <p:nvSpPr>
          <p:cNvPr id="12" name="Text 9"/>
          <p:cNvSpPr/>
          <p:nvPr/>
        </p:nvSpPr>
        <p:spPr>
          <a:xfrm>
            <a:off x="1530906" y="6361509"/>
            <a:ext cx="5642491" cy="708660"/>
          </a:xfrm>
          <a:prstGeom prst="rect">
            <a:avLst/>
          </a:prstGeom>
          <a:noFill/>
          <a:ln/>
        </p:spPr>
        <p:txBody>
          <a:bodyPr wrap="squar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Launching new in-house sustainable product lines</a:t>
            </a:r>
            <a:endParaRPr lang="en-US" sz="2200" dirty="0"/>
          </a:p>
        </p:txBody>
      </p:sp>
      <p:sp>
        <p:nvSpPr>
          <p:cNvPr id="13" name="Shape 10"/>
          <p:cNvSpPr/>
          <p:nvPr/>
        </p:nvSpPr>
        <p:spPr>
          <a:xfrm>
            <a:off x="7456884" y="6283643"/>
            <a:ext cx="510302" cy="510302"/>
          </a:xfrm>
          <a:prstGeom prst="roundRect">
            <a:avLst>
              <a:gd name="adj" fmla="val 18669"/>
            </a:avLst>
          </a:prstGeom>
          <a:solidFill>
            <a:srgbClr val="F7EDD4"/>
          </a:solidFill>
          <a:ln w="7620">
            <a:solidFill>
              <a:srgbClr val="DDD3BA"/>
            </a:solidFill>
            <a:prstDash val="solid"/>
          </a:ln>
        </p:spPr>
      </p:sp>
      <p:sp>
        <p:nvSpPr>
          <p:cNvPr id="14" name="Text 11"/>
          <p:cNvSpPr/>
          <p:nvPr/>
        </p:nvSpPr>
        <p:spPr>
          <a:xfrm>
            <a:off x="7541955" y="6326148"/>
            <a:ext cx="340162" cy="425291"/>
          </a:xfrm>
          <a:prstGeom prst="rect">
            <a:avLst/>
          </a:prstGeom>
          <a:noFill/>
          <a:ln/>
        </p:spPr>
        <p:txBody>
          <a:bodyPr wrap="none" lIns="0" tIns="0" rIns="0" bIns="0" rtlCol="0" anchor="t"/>
          <a:lstStyle/>
          <a:p>
            <a:pPr marL="0" indent="0" algn="ctr">
              <a:lnSpc>
                <a:spcPts val="2650"/>
              </a:lnSpc>
              <a:buNone/>
            </a:pPr>
            <a:r>
              <a:rPr lang="en-US" sz="2650" dirty="0">
                <a:solidFill>
                  <a:srgbClr val="454240"/>
                </a:solidFill>
                <a:latin typeface="Libre Baskerville" pitchFamily="34" charset="0"/>
                <a:ea typeface="Libre Baskerville" pitchFamily="34" charset="-122"/>
                <a:cs typeface="Libre Baskerville" pitchFamily="34" charset="-120"/>
              </a:rPr>
              <a:t>4</a:t>
            </a:r>
            <a:endParaRPr lang="en-US" sz="2650" dirty="0"/>
          </a:p>
        </p:txBody>
      </p:sp>
      <p:sp>
        <p:nvSpPr>
          <p:cNvPr id="15" name="Text 12"/>
          <p:cNvSpPr/>
          <p:nvPr/>
        </p:nvSpPr>
        <p:spPr>
          <a:xfrm>
            <a:off x="8194000" y="6361509"/>
            <a:ext cx="5642610" cy="708660"/>
          </a:xfrm>
          <a:prstGeom prst="rect">
            <a:avLst/>
          </a:prstGeom>
          <a:noFill/>
          <a:ln/>
        </p:spPr>
        <p:txBody>
          <a:bodyPr wrap="squar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Increasing focus on fashion vertical (Nykaa Fashion)</a:t>
            </a:r>
            <a:endParaRPr lang="en-US" sz="22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Text 0"/>
          <p:cNvSpPr/>
          <p:nvPr/>
        </p:nvSpPr>
        <p:spPr>
          <a:xfrm>
            <a:off x="793790" y="1927384"/>
            <a:ext cx="6244709"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3" name="Text 1"/>
          <p:cNvSpPr/>
          <p:nvPr/>
        </p:nvSpPr>
        <p:spPr>
          <a:xfrm>
            <a:off x="793790" y="2494359"/>
            <a:ext cx="6244709"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4" name="Text 2"/>
          <p:cNvSpPr/>
          <p:nvPr/>
        </p:nvSpPr>
        <p:spPr>
          <a:xfrm>
            <a:off x="793790" y="3061335"/>
            <a:ext cx="6244709" cy="362903"/>
          </a:xfrm>
          <a:prstGeom prst="rect">
            <a:avLst/>
          </a:prstGeom>
          <a:noFill/>
          <a:ln/>
        </p:spPr>
        <p:txBody>
          <a:bodyPr wrap="none" lIns="0" tIns="0" rIns="0" bIns="0" rtlCol="0" anchor="t"/>
          <a:lstStyle/>
          <a:p>
            <a:pPr marL="0" indent="0" algn="l">
              <a:lnSpc>
                <a:spcPts val="2850"/>
              </a:lnSpc>
              <a:buNone/>
            </a:pPr>
            <a:endParaRPr lang="en-US" sz="1750" dirty="0"/>
          </a:p>
        </p:txBody>
      </p:sp>
      <p:sp>
        <p:nvSpPr>
          <p:cNvPr id="5" name="Text 3"/>
          <p:cNvSpPr/>
          <p:nvPr/>
        </p:nvSpPr>
        <p:spPr>
          <a:xfrm>
            <a:off x="793790" y="3651052"/>
            <a:ext cx="6244709" cy="1062990"/>
          </a:xfrm>
          <a:prstGeom prst="rect">
            <a:avLst/>
          </a:prstGeom>
          <a:noFill/>
          <a:ln/>
        </p:spPr>
        <p:txBody>
          <a:bodyPr wrap="square" lIns="0" tIns="0" rIns="0" bIns="0" rtlCol="0" anchor="t"/>
          <a:lstStyle/>
          <a:p>
            <a:pPr marL="0" indent="0" algn="l">
              <a:lnSpc>
                <a:spcPts val="2750"/>
              </a:lnSpc>
              <a:buNone/>
            </a:pPr>
            <a:r>
              <a:rPr lang="en-US" sz="2200" b="1" dirty="0">
                <a:solidFill>
                  <a:srgbClr val="5C4E3D"/>
                </a:solidFill>
                <a:latin typeface="Libre Baskerville" pitchFamily="34" charset="0"/>
                <a:ea typeface="Libre Baskerville" pitchFamily="34" charset="-122"/>
                <a:cs typeface="Libre Baskerville" pitchFamily="34" charset="-120"/>
              </a:rPr>
              <a:t>Nykaa continues to be a leader in the beauty tech space with innovation, strong brand trust, and consumer engagement.</a:t>
            </a:r>
            <a:endParaRPr lang="en-US" sz="2200" dirty="0"/>
          </a:p>
        </p:txBody>
      </p:sp>
      <p:pic>
        <p:nvPicPr>
          <p:cNvPr id="6" name="Image 0" descr="preencoded.png"/>
          <p:cNvPicPr>
            <a:picLocks noChangeAspect="1"/>
          </p:cNvPicPr>
          <p:nvPr/>
        </p:nvPicPr>
        <p:blipFill>
          <a:blip r:embed="rId3"/>
          <a:stretch>
            <a:fillRect/>
          </a:stretch>
        </p:blipFill>
        <p:spPr>
          <a:xfrm>
            <a:off x="7599521" y="1978462"/>
            <a:ext cx="6244709" cy="427267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32815"/>
          </a:xfrm>
          <a:prstGeom prst="rect">
            <a:avLst/>
          </a:prstGeom>
        </p:spPr>
      </p:pic>
      <p:sp>
        <p:nvSpPr>
          <p:cNvPr id="3" name="Text 0"/>
          <p:cNvSpPr/>
          <p:nvPr/>
        </p:nvSpPr>
        <p:spPr>
          <a:xfrm>
            <a:off x="686753" y="539591"/>
            <a:ext cx="5038606" cy="613172"/>
          </a:xfrm>
          <a:prstGeom prst="rect">
            <a:avLst/>
          </a:prstGeom>
          <a:noFill/>
          <a:ln/>
        </p:spPr>
        <p:txBody>
          <a:bodyPr wrap="none" lIns="0" tIns="0" rIns="0" bIns="0" rtlCol="0" anchor="t"/>
          <a:lstStyle/>
          <a:p>
            <a:pPr marL="0" indent="0" algn="l">
              <a:lnSpc>
                <a:spcPts val="4800"/>
              </a:lnSpc>
              <a:buNone/>
            </a:pPr>
            <a:r>
              <a:rPr lang="en-US" sz="3850" dirty="0">
                <a:solidFill>
                  <a:srgbClr val="5C4E3D"/>
                </a:solidFill>
                <a:latin typeface="Libre Baskerville" pitchFamily="34" charset="0"/>
                <a:ea typeface="Libre Baskerville" pitchFamily="34" charset="-122"/>
                <a:cs typeface="Libre Baskerville" pitchFamily="34" charset="-120"/>
              </a:rPr>
              <a:t>Company Overview</a:t>
            </a:r>
            <a:endParaRPr lang="en-US" sz="3850" dirty="0"/>
          </a:p>
        </p:txBody>
      </p:sp>
      <p:sp>
        <p:nvSpPr>
          <p:cNvPr id="4" name="Shape 1"/>
          <p:cNvSpPr/>
          <p:nvPr/>
        </p:nvSpPr>
        <p:spPr>
          <a:xfrm>
            <a:off x="686753" y="1741408"/>
            <a:ext cx="3787140" cy="1761530"/>
          </a:xfrm>
          <a:prstGeom prst="roundRect">
            <a:avLst>
              <a:gd name="adj" fmla="val 6229"/>
            </a:avLst>
          </a:prstGeom>
          <a:solidFill>
            <a:srgbClr val="FFFDFA"/>
          </a:solidFill>
          <a:ln/>
        </p:spPr>
      </p:sp>
      <p:sp>
        <p:nvSpPr>
          <p:cNvPr id="5" name="Shape 2"/>
          <p:cNvSpPr/>
          <p:nvPr/>
        </p:nvSpPr>
        <p:spPr>
          <a:xfrm>
            <a:off x="686753" y="1718548"/>
            <a:ext cx="3787140" cy="91440"/>
          </a:xfrm>
          <a:prstGeom prst="roundRect">
            <a:avLst>
              <a:gd name="adj" fmla="val 90126"/>
            </a:avLst>
          </a:prstGeom>
          <a:solidFill>
            <a:srgbClr val="B88E23"/>
          </a:solidFill>
          <a:ln/>
        </p:spPr>
      </p:sp>
      <p:sp>
        <p:nvSpPr>
          <p:cNvPr id="6" name="Shape 3"/>
          <p:cNvSpPr/>
          <p:nvPr/>
        </p:nvSpPr>
        <p:spPr>
          <a:xfrm>
            <a:off x="2286000" y="1447086"/>
            <a:ext cx="588645" cy="588645"/>
          </a:xfrm>
          <a:prstGeom prst="roundRect">
            <a:avLst>
              <a:gd name="adj" fmla="val 155340"/>
            </a:avLst>
          </a:prstGeom>
          <a:solidFill>
            <a:srgbClr val="B88E23"/>
          </a:solidFill>
          <a:ln/>
        </p:spPr>
      </p:sp>
      <p:pic>
        <p:nvPicPr>
          <p:cNvPr id="7" name="Image 1" descr="preencoded.png"/>
          <p:cNvPicPr>
            <a:picLocks noChangeAspect="1"/>
          </p:cNvPicPr>
          <p:nvPr/>
        </p:nvPicPr>
        <p:blipFill>
          <a:blip r:embed="rId4"/>
          <a:stretch>
            <a:fillRect/>
          </a:stretch>
        </p:blipFill>
        <p:spPr>
          <a:xfrm>
            <a:off x="2462570" y="1594247"/>
            <a:ext cx="235387" cy="294323"/>
          </a:xfrm>
          <a:prstGeom prst="rect">
            <a:avLst/>
          </a:prstGeom>
        </p:spPr>
      </p:pic>
      <p:sp>
        <p:nvSpPr>
          <p:cNvPr id="8" name="Text 4"/>
          <p:cNvSpPr/>
          <p:nvPr/>
        </p:nvSpPr>
        <p:spPr>
          <a:xfrm>
            <a:off x="905828" y="2231946"/>
            <a:ext cx="2452688" cy="306586"/>
          </a:xfrm>
          <a:prstGeom prst="rect">
            <a:avLst/>
          </a:prstGeom>
          <a:noFill/>
          <a:ln/>
        </p:spPr>
        <p:txBody>
          <a:bodyPr wrap="none" lIns="0" tIns="0" rIns="0" bIns="0" rtlCol="0" anchor="t"/>
          <a:lstStyle/>
          <a:p>
            <a:pPr marL="0" indent="0" algn="l">
              <a:lnSpc>
                <a:spcPts val="2400"/>
              </a:lnSpc>
              <a:buNone/>
            </a:pPr>
            <a:r>
              <a:rPr lang="en-US" sz="1900" dirty="0">
                <a:solidFill>
                  <a:srgbClr val="454240"/>
                </a:solidFill>
                <a:latin typeface="Libre Baskerville" pitchFamily="34" charset="0"/>
                <a:ea typeface="Libre Baskerville" pitchFamily="34" charset="-122"/>
                <a:cs typeface="Libre Baskerville" pitchFamily="34" charset="-120"/>
              </a:rPr>
              <a:t>Founding</a:t>
            </a:r>
            <a:endParaRPr lang="en-US" sz="1900" dirty="0"/>
          </a:p>
        </p:txBody>
      </p:sp>
      <p:sp>
        <p:nvSpPr>
          <p:cNvPr id="9" name="Text 5"/>
          <p:cNvSpPr/>
          <p:nvPr/>
        </p:nvSpPr>
        <p:spPr>
          <a:xfrm>
            <a:off x="905828" y="2656165"/>
            <a:ext cx="3348990" cy="313849"/>
          </a:xfrm>
          <a:prstGeom prst="rect">
            <a:avLst/>
          </a:prstGeom>
          <a:noFill/>
          <a:ln/>
        </p:spPr>
        <p:txBody>
          <a:bodyPr wrap="none" lIns="0" tIns="0" rIns="0" bIns="0" rtlCol="0" anchor="t"/>
          <a:lstStyle/>
          <a:p>
            <a:pPr marL="0" indent="0" algn="l">
              <a:lnSpc>
                <a:spcPts val="2450"/>
              </a:lnSpc>
              <a:buNone/>
            </a:pPr>
            <a:r>
              <a:rPr lang="en-US" sz="1500" dirty="0">
                <a:solidFill>
                  <a:srgbClr val="454240"/>
                </a:solidFill>
                <a:latin typeface="DM Sans" pitchFamily="34" charset="0"/>
                <a:ea typeface="DM Sans" pitchFamily="34" charset="-122"/>
                <a:cs typeface="DM Sans" pitchFamily="34" charset="-120"/>
              </a:rPr>
              <a:t>Established in 2012 by Falguni Nayar.</a:t>
            </a:r>
            <a:endParaRPr lang="en-US" sz="1500" dirty="0"/>
          </a:p>
        </p:txBody>
      </p:sp>
      <p:sp>
        <p:nvSpPr>
          <p:cNvPr id="10" name="Shape 6"/>
          <p:cNvSpPr/>
          <p:nvPr/>
        </p:nvSpPr>
        <p:spPr>
          <a:xfrm>
            <a:off x="4670108" y="1741408"/>
            <a:ext cx="3787140" cy="1761530"/>
          </a:xfrm>
          <a:prstGeom prst="roundRect">
            <a:avLst>
              <a:gd name="adj" fmla="val 6229"/>
            </a:avLst>
          </a:prstGeom>
          <a:solidFill>
            <a:srgbClr val="FFFDFA"/>
          </a:solidFill>
          <a:ln/>
        </p:spPr>
      </p:sp>
      <p:sp>
        <p:nvSpPr>
          <p:cNvPr id="11" name="Shape 7"/>
          <p:cNvSpPr/>
          <p:nvPr/>
        </p:nvSpPr>
        <p:spPr>
          <a:xfrm>
            <a:off x="4670108" y="1718548"/>
            <a:ext cx="3787140" cy="91440"/>
          </a:xfrm>
          <a:prstGeom prst="roundRect">
            <a:avLst>
              <a:gd name="adj" fmla="val 90126"/>
            </a:avLst>
          </a:prstGeom>
          <a:solidFill>
            <a:srgbClr val="B88E23"/>
          </a:solidFill>
          <a:ln/>
        </p:spPr>
      </p:sp>
      <p:sp>
        <p:nvSpPr>
          <p:cNvPr id="12" name="Shape 8"/>
          <p:cNvSpPr/>
          <p:nvPr/>
        </p:nvSpPr>
        <p:spPr>
          <a:xfrm>
            <a:off x="6269355" y="1447086"/>
            <a:ext cx="588645" cy="588645"/>
          </a:xfrm>
          <a:prstGeom prst="roundRect">
            <a:avLst>
              <a:gd name="adj" fmla="val 155340"/>
            </a:avLst>
          </a:prstGeom>
          <a:solidFill>
            <a:srgbClr val="B88E23"/>
          </a:solidFill>
          <a:ln/>
        </p:spPr>
      </p:sp>
      <p:pic>
        <p:nvPicPr>
          <p:cNvPr id="13" name="Image 2" descr="preencoded.png"/>
          <p:cNvPicPr>
            <a:picLocks noChangeAspect="1"/>
          </p:cNvPicPr>
          <p:nvPr/>
        </p:nvPicPr>
        <p:blipFill>
          <a:blip r:embed="rId5"/>
          <a:stretch>
            <a:fillRect/>
          </a:stretch>
        </p:blipFill>
        <p:spPr>
          <a:xfrm>
            <a:off x="6445925" y="1594247"/>
            <a:ext cx="235387" cy="294323"/>
          </a:xfrm>
          <a:prstGeom prst="rect">
            <a:avLst/>
          </a:prstGeom>
        </p:spPr>
      </p:pic>
      <p:sp>
        <p:nvSpPr>
          <p:cNvPr id="14" name="Text 9"/>
          <p:cNvSpPr/>
          <p:nvPr/>
        </p:nvSpPr>
        <p:spPr>
          <a:xfrm>
            <a:off x="4889183" y="2231946"/>
            <a:ext cx="2452688" cy="306586"/>
          </a:xfrm>
          <a:prstGeom prst="rect">
            <a:avLst/>
          </a:prstGeom>
          <a:noFill/>
          <a:ln/>
        </p:spPr>
        <p:txBody>
          <a:bodyPr wrap="none" lIns="0" tIns="0" rIns="0" bIns="0" rtlCol="0" anchor="t"/>
          <a:lstStyle/>
          <a:p>
            <a:pPr marL="0" indent="0" algn="l">
              <a:lnSpc>
                <a:spcPts val="2400"/>
              </a:lnSpc>
              <a:buNone/>
            </a:pPr>
            <a:r>
              <a:rPr lang="en-US" sz="1900" dirty="0">
                <a:solidFill>
                  <a:srgbClr val="454240"/>
                </a:solidFill>
                <a:latin typeface="Libre Baskerville" pitchFamily="34" charset="0"/>
                <a:ea typeface="Libre Baskerville" pitchFamily="34" charset="-122"/>
                <a:cs typeface="Libre Baskerville" pitchFamily="34" charset="-120"/>
              </a:rPr>
              <a:t>Market Leadership</a:t>
            </a:r>
            <a:endParaRPr lang="en-US" sz="1900" dirty="0"/>
          </a:p>
        </p:txBody>
      </p:sp>
      <p:sp>
        <p:nvSpPr>
          <p:cNvPr id="15" name="Text 10"/>
          <p:cNvSpPr/>
          <p:nvPr/>
        </p:nvSpPr>
        <p:spPr>
          <a:xfrm>
            <a:off x="4889183" y="2656165"/>
            <a:ext cx="3348990" cy="627698"/>
          </a:xfrm>
          <a:prstGeom prst="rect">
            <a:avLst/>
          </a:prstGeom>
          <a:noFill/>
          <a:ln/>
        </p:spPr>
        <p:txBody>
          <a:bodyPr wrap="square" lIns="0" tIns="0" rIns="0" bIns="0" rtlCol="0" anchor="t"/>
          <a:lstStyle/>
          <a:p>
            <a:pPr marL="0" indent="0" algn="l">
              <a:lnSpc>
                <a:spcPts val="2450"/>
              </a:lnSpc>
              <a:buNone/>
            </a:pPr>
            <a:r>
              <a:rPr lang="en-US" sz="1500" dirty="0">
                <a:solidFill>
                  <a:srgbClr val="454240"/>
                </a:solidFill>
                <a:latin typeface="DM Sans" pitchFamily="34" charset="0"/>
                <a:ea typeface="DM Sans" pitchFamily="34" charset="-122"/>
                <a:cs typeface="DM Sans" pitchFamily="34" charset="-120"/>
              </a:rPr>
              <a:t>India’s leading beauty &amp; wellness e-commerce platform.</a:t>
            </a:r>
            <a:endParaRPr lang="en-US" sz="1500" dirty="0"/>
          </a:p>
        </p:txBody>
      </p:sp>
      <p:sp>
        <p:nvSpPr>
          <p:cNvPr id="16" name="Shape 11"/>
          <p:cNvSpPr/>
          <p:nvPr/>
        </p:nvSpPr>
        <p:spPr>
          <a:xfrm>
            <a:off x="686753" y="3993475"/>
            <a:ext cx="3787140" cy="1761530"/>
          </a:xfrm>
          <a:prstGeom prst="roundRect">
            <a:avLst>
              <a:gd name="adj" fmla="val 6229"/>
            </a:avLst>
          </a:prstGeom>
          <a:solidFill>
            <a:srgbClr val="FFFDFA"/>
          </a:solidFill>
          <a:ln/>
        </p:spPr>
      </p:sp>
      <p:sp>
        <p:nvSpPr>
          <p:cNvPr id="17" name="Shape 12"/>
          <p:cNvSpPr/>
          <p:nvPr/>
        </p:nvSpPr>
        <p:spPr>
          <a:xfrm>
            <a:off x="686753" y="3970615"/>
            <a:ext cx="3787140" cy="91440"/>
          </a:xfrm>
          <a:prstGeom prst="roundRect">
            <a:avLst>
              <a:gd name="adj" fmla="val 90126"/>
            </a:avLst>
          </a:prstGeom>
          <a:solidFill>
            <a:srgbClr val="B88E23"/>
          </a:solidFill>
          <a:ln/>
        </p:spPr>
      </p:sp>
      <p:sp>
        <p:nvSpPr>
          <p:cNvPr id="18" name="Shape 13"/>
          <p:cNvSpPr/>
          <p:nvPr/>
        </p:nvSpPr>
        <p:spPr>
          <a:xfrm>
            <a:off x="2286000" y="3699153"/>
            <a:ext cx="588645" cy="588645"/>
          </a:xfrm>
          <a:prstGeom prst="roundRect">
            <a:avLst>
              <a:gd name="adj" fmla="val 155340"/>
            </a:avLst>
          </a:prstGeom>
          <a:solidFill>
            <a:srgbClr val="B88E23"/>
          </a:solidFill>
          <a:ln/>
        </p:spPr>
      </p:sp>
      <p:pic>
        <p:nvPicPr>
          <p:cNvPr id="19" name="Image 3" descr="preencoded.png"/>
          <p:cNvPicPr>
            <a:picLocks noChangeAspect="1"/>
          </p:cNvPicPr>
          <p:nvPr/>
        </p:nvPicPr>
        <p:blipFill>
          <a:blip r:embed="rId6"/>
          <a:stretch>
            <a:fillRect/>
          </a:stretch>
        </p:blipFill>
        <p:spPr>
          <a:xfrm>
            <a:off x="2462570" y="3846314"/>
            <a:ext cx="235387" cy="294323"/>
          </a:xfrm>
          <a:prstGeom prst="rect">
            <a:avLst/>
          </a:prstGeom>
        </p:spPr>
      </p:pic>
      <p:sp>
        <p:nvSpPr>
          <p:cNvPr id="20" name="Text 14"/>
          <p:cNvSpPr/>
          <p:nvPr/>
        </p:nvSpPr>
        <p:spPr>
          <a:xfrm>
            <a:off x="905828" y="4484013"/>
            <a:ext cx="2452688" cy="306586"/>
          </a:xfrm>
          <a:prstGeom prst="rect">
            <a:avLst/>
          </a:prstGeom>
          <a:noFill/>
          <a:ln/>
        </p:spPr>
        <p:txBody>
          <a:bodyPr wrap="none" lIns="0" tIns="0" rIns="0" bIns="0" rtlCol="0" anchor="t"/>
          <a:lstStyle/>
          <a:p>
            <a:pPr marL="0" indent="0" algn="l">
              <a:lnSpc>
                <a:spcPts val="2400"/>
              </a:lnSpc>
              <a:buNone/>
            </a:pPr>
            <a:r>
              <a:rPr lang="en-US" sz="1900" dirty="0">
                <a:solidFill>
                  <a:srgbClr val="454240"/>
                </a:solidFill>
                <a:latin typeface="Libre Baskerville" pitchFamily="34" charset="0"/>
                <a:ea typeface="Libre Baskerville" pitchFamily="34" charset="-122"/>
                <a:cs typeface="Libre Baskerville" pitchFamily="34" charset="-120"/>
              </a:rPr>
              <a:t>Product Range</a:t>
            </a:r>
            <a:endParaRPr lang="en-US" sz="1900" dirty="0"/>
          </a:p>
        </p:txBody>
      </p:sp>
      <p:sp>
        <p:nvSpPr>
          <p:cNvPr id="21" name="Text 15"/>
          <p:cNvSpPr/>
          <p:nvPr/>
        </p:nvSpPr>
        <p:spPr>
          <a:xfrm>
            <a:off x="905828" y="4908233"/>
            <a:ext cx="3348990" cy="627698"/>
          </a:xfrm>
          <a:prstGeom prst="rect">
            <a:avLst/>
          </a:prstGeom>
          <a:noFill/>
          <a:ln/>
        </p:spPr>
        <p:txBody>
          <a:bodyPr wrap="square" lIns="0" tIns="0" rIns="0" bIns="0" rtlCol="0" anchor="t"/>
          <a:lstStyle/>
          <a:p>
            <a:pPr marL="0" indent="0" algn="l">
              <a:lnSpc>
                <a:spcPts val="2450"/>
              </a:lnSpc>
              <a:buNone/>
            </a:pPr>
            <a:r>
              <a:rPr lang="en-US" sz="1500" dirty="0">
                <a:solidFill>
                  <a:srgbClr val="454240"/>
                </a:solidFill>
                <a:latin typeface="DM Sans" pitchFamily="34" charset="0"/>
                <a:ea typeface="DM Sans" pitchFamily="34" charset="-122"/>
                <a:cs typeface="DM Sans" pitchFamily="34" charset="-120"/>
              </a:rPr>
              <a:t>Offers over 4000 brands, including its own private labels.</a:t>
            </a:r>
            <a:endParaRPr lang="en-US" sz="1500" dirty="0"/>
          </a:p>
        </p:txBody>
      </p:sp>
      <p:sp>
        <p:nvSpPr>
          <p:cNvPr id="22" name="Shape 16"/>
          <p:cNvSpPr/>
          <p:nvPr/>
        </p:nvSpPr>
        <p:spPr>
          <a:xfrm>
            <a:off x="4670108" y="3993475"/>
            <a:ext cx="3787140" cy="1761530"/>
          </a:xfrm>
          <a:prstGeom prst="roundRect">
            <a:avLst>
              <a:gd name="adj" fmla="val 6229"/>
            </a:avLst>
          </a:prstGeom>
          <a:solidFill>
            <a:srgbClr val="FFFDFA"/>
          </a:solidFill>
          <a:ln/>
        </p:spPr>
      </p:sp>
      <p:sp>
        <p:nvSpPr>
          <p:cNvPr id="23" name="Shape 17"/>
          <p:cNvSpPr/>
          <p:nvPr/>
        </p:nvSpPr>
        <p:spPr>
          <a:xfrm>
            <a:off x="4670108" y="3970615"/>
            <a:ext cx="3787140" cy="91440"/>
          </a:xfrm>
          <a:prstGeom prst="roundRect">
            <a:avLst>
              <a:gd name="adj" fmla="val 90126"/>
            </a:avLst>
          </a:prstGeom>
          <a:solidFill>
            <a:srgbClr val="B88E23"/>
          </a:solidFill>
          <a:ln/>
        </p:spPr>
      </p:sp>
      <p:sp>
        <p:nvSpPr>
          <p:cNvPr id="24" name="Shape 18"/>
          <p:cNvSpPr/>
          <p:nvPr/>
        </p:nvSpPr>
        <p:spPr>
          <a:xfrm>
            <a:off x="6269355" y="3699153"/>
            <a:ext cx="588645" cy="588645"/>
          </a:xfrm>
          <a:prstGeom prst="roundRect">
            <a:avLst>
              <a:gd name="adj" fmla="val 155340"/>
            </a:avLst>
          </a:prstGeom>
          <a:solidFill>
            <a:srgbClr val="B88E23"/>
          </a:solidFill>
          <a:ln/>
        </p:spPr>
      </p:sp>
      <p:pic>
        <p:nvPicPr>
          <p:cNvPr id="25" name="Image 4" descr="preencoded.png"/>
          <p:cNvPicPr>
            <a:picLocks noChangeAspect="1"/>
          </p:cNvPicPr>
          <p:nvPr/>
        </p:nvPicPr>
        <p:blipFill>
          <a:blip r:embed="rId7"/>
          <a:stretch>
            <a:fillRect/>
          </a:stretch>
        </p:blipFill>
        <p:spPr>
          <a:xfrm>
            <a:off x="6445925" y="3846314"/>
            <a:ext cx="235387" cy="294323"/>
          </a:xfrm>
          <a:prstGeom prst="rect">
            <a:avLst/>
          </a:prstGeom>
        </p:spPr>
      </p:pic>
      <p:sp>
        <p:nvSpPr>
          <p:cNvPr id="26" name="Text 19"/>
          <p:cNvSpPr/>
          <p:nvPr/>
        </p:nvSpPr>
        <p:spPr>
          <a:xfrm>
            <a:off x="4889183" y="4484013"/>
            <a:ext cx="2452688" cy="306586"/>
          </a:xfrm>
          <a:prstGeom prst="rect">
            <a:avLst/>
          </a:prstGeom>
          <a:noFill/>
          <a:ln/>
        </p:spPr>
        <p:txBody>
          <a:bodyPr wrap="none" lIns="0" tIns="0" rIns="0" bIns="0" rtlCol="0" anchor="t"/>
          <a:lstStyle/>
          <a:p>
            <a:pPr marL="0" indent="0" algn="l">
              <a:lnSpc>
                <a:spcPts val="2400"/>
              </a:lnSpc>
              <a:buNone/>
            </a:pPr>
            <a:r>
              <a:rPr lang="en-US" sz="1900" dirty="0">
                <a:solidFill>
                  <a:srgbClr val="454240"/>
                </a:solidFill>
                <a:latin typeface="Libre Baskerville" pitchFamily="34" charset="0"/>
                <a:ea typeface="Libre Baskerville" pitchFamily="34" charset="-122"/>
                <a:cs typeface="Libre Baskerville" pitchFamily="34" charset="-120"/>
              </a:rPr>
              <a:t>Key Channels</a:t>
            </a:r>
            <a:endParaRPr lang="en-US" sz="1900" dirty="0"/>
          </a:p>
        </p:txBody>
      </p:sp>
      <p:sp>
        <p:nvSpPr>
          <p:cNvPr id="27" name="Text 20"/>
          <p:cNvSpPr/>
          <p:nvPr/>
        </p:nvSpPr>
        <p:spPr>
          <a:xfrm>
            <a:off x="4889183" y="4908233"/>
            <a:ext cx="3348990" cy="627698"/>
          </a:xfrm>
          <a:prstGeom prst="rect">
            <a:avLst/>
          </a:prstGeom>
          <a:noFill/>
          <a:ln/>
        </p:spPr>
        <p:txBody>
          <a:bodyPr wrap="square" lIns="0" tIns="0" rIns="0" bIns="0" rtlCol="0" anchor="t"/>
          <a:lstStyle/>
          <a:p>
            <a:pPr marL="0" indent="0" algn="l">
              <a:lnSpc>
                <a:spcPts val="2450"/>
              </a:lnSpc>
              <a:buNone/>
            </a:pPr>
            <a:r>
              <a:rPr lang="en-US" sz="1500" dirty="0">
                <a:solidFill>
                  <a:srgbClr val="454240"/>
                </a:solidFill>
                <a:latin typeface="DM Sans" pitchFamily="34" charset="0"/>
                <a:ea typeface="DM Sans" pitchFamily="34" charset="-122"/>
                <a:cs typeface="DM Sans" pitchFamily="34" charset="-120"/>
              </a:rPr>
              <a:t>Operates through Nykaa (beauty), Nykaa Fashion, and Nykaa Man.</a:t>
            </a:r>
            <a:endParaRPr lang="en-US" sz="1500" dirty="0"/>
          </a:p>
        </p:txBody>
      </p:sp>
      <p:sp>
        <p:nvSpPr>
          <p:cNvPr id="28" name="Shape 21"/>
          <p:cNvSpPr/>
          <p:nvPr/>
        </p:nvSpPr>
        <p:spPr>
          <a:xfrm>
            <a:off x="686753" y="6245543"/>
            <a:ext cx="7770495" cy="1447681"/>
          </a:xfrm>
          <a:prstGeom prst="roundRect">
            <a:avLst>
              <a:gd name="adj" fmla="val 7580"/>
            </a:avLst>
          </a:prstGeom>
          <a:solidFill>
            <a:srgbClr val="FFFDFA"/>
          </a:solidFill>
          <a:ln/>
        </p:spPr>
      </p:sp>
      <p:sp>
        <p:nvSpPr>
          <p:cNvPr id="29" name="Shape 22"/>
          <p:cNvSpPr/>
          <p:nvPr/>
        </p:nvSpPr>
        <p:spPr>
          <a:xfrm>
            <a:off x="686753" y="6222683"/>
            <a:ext cx="7770495" cy="91440"/>
          </a:xfrm>
          <a:prstGeom prst="roundRect">
            <a:avLst>
              <a:gd name="adj" fmla="val 90126"/>
            </a:avLst>
          </a:prstGeom>
          <a:solidFill>
            <a:srgbClr val="B88E23"/>
          </a:solidFill>
          <a:ln/>
        </p:spPr>
      </p:sp>
      <p:sp>
        <p:nvSpPr>
          <p:cNvPr id="30" name="Shape 23"/>
          <p:cNvSpPr/>
          <p:nvPr/>
        </p:nvSpPr>
        <p:spPr>
          <a:xfrm>
            <a:off x="4277678" y="5951220"/>
            <a:ext cx="588645" cy="588645"/>
          </a:xfrm>
          <a:prstGeom prst="roundRect">
            <a:avLst>
              <a:gd name="adj" fmla="val 155340"/>
            </a:avLst>
          </a:prstGeom>
          <a:solidFill>
            <a:srgbClr val="B88E23"/>
          </a:solidFill>
          <a:ln/>
        </p:spPr>
      </p:sp>
      <p:pic>
        <p:nvPicPr>
          <p:cNvPr id="31" name="Image 5" descr="preencoded.png"/>
          <p:cNvPicPr>
            <a:picLocks noChangeAspect="1"/>
          </p:cNvPicPr>
          <p:nvPr/>
        </p:nvPicPr>
        <p:blipFill>
          <a:blip r:embed="rId8"/>
          <a:stretch>
            <a:fillRect/>
          </a:stretch>
        </p:blipFill>
        <p:spPr>
          <a:xfrm>
            <a:off x="4454247" y="6098381"/>
            <a:ext cx="235387" cy="294323"/>
          </a:xfrm>
          <a:prstGeom prst="rect">
            <a:avLst/>
          </a:prstGeom>
        </p:spPr>
      </p:pic>
      <p:sp>
        <p:nvSpPr>
          <p:cNvPr id="32" name="Text 24"/>
          <p:cNvSpPr/>
          <p:nvPr/>
        </p:nvSpPr>
        <p:spPr>
          <a:xfrm>
            <a:off x="905828" y="6736080"/>
            <a:ext cx="2452688" cy="306586"/>
          </a:xfrm>
          <a:prstGeom prst="rect">
            <a:avLst/>
          </a:prstGeom>
          <a:noFill/>
          <a:ln/>
        </p:spPr>
        <p:txBody>
          <a:bodyPr wrap="none" lIns="0" tIns="0" rIns="0" bIns="0" rtlCol="0" anchor="t"/>
          <a:lstStyle/>
          <a:p>
            <a:pPr marL="0" indent="0" algn="l">
              <a:lnSpc>
                <a:spcPts val="2400"/>
              </a:lnSpc>
              <a:buNone/>
            </a:pPr>
            <a:r>
              <a:rPr lang="en-US" sz="1900" dirty="0">
                <a:solidFill>
                  <a:srgbClr val="454240"/>
                </a:solidFill>
                <a:latin typeface="Libre Baskerville" pitchFamily="34" charset="0"/>
                <a:ea typeface="Libre Baskerville" pitchFamily="34" charset="-122"/>
                <a:cs typeface="Libre Baskerville" pitchFamily="34" charset="-120"/>
              </a:rPr>
              <a:t>Public Listing</a:t>
            </a:r>
            <a:endParaRPr lang="en-US" sz="1900" dirty="0"/>
          </a:p>
        </p:txBody>
      </p:sp>
      <p:sp>
        <p:nvSpPr>
          <p:cNvPr id="33" name="Text 25"/>
          <p:cNvSpPr/>
          <p:nvPr/>
        </p:nvSpPr>
        <p:spPr>
          <a:xfrm>
            <a:off x="905828" y="7160300"/>
            <a:ext cx="7332345" cy="313849"/>
          </a:xfrm>
          <a:prstGeom prst="rect">
            <a:avLst/>
          </a:prstGeom>
          <a:noFill/>
          <a:ln/>
        </p:spPr>
        <p:txBody>
          <a:bodyPr wrap="none" lIns="0" tIns="0" rIns="0" bIns="0" rtlCol="0" anchor="t"/>
          <a:lstStyle/>
          <a:p>
            <a:pPr marL="0" indent="0" algn="l">
              <a:lnSpc>
                <a:spcPts val="2450"/>
              </a:lnSpc>
              <a:buNone/>
            </a:pPr>
            <a:r>
              <a:rPr lang="en-US" sz="1500" dirty="0">
                <a:solidFill>
                  <a:srgbClr val="454240"/>
                </a:solidFill>
                <a:latin typeface="DM Sans" pitchFamily="34" charset="0"/>
                <a:ea typeface="DM Sans" pitchFamily="34" charset="-122"/>
                <a:cs typeface="DM Sans" pitchFamily="34" charset="-120"/>
              </a:rPr>
              <a:t>Listed on NSE &amp; BSE stock exchanges in 2021.</a:t>
            </a:r>
            <a:endParaRPr lang="en-US" sz="15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220986"/>
            <a:ext cx="11174016"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How Nykaa Operates (Business Model)</a:t>
            </a:r>
            <a:endParaRPr lang="en-US" sz="4450" dirty="0"/>
          </a:p>
        </p:txBody>
      </p:sp>
      <p:sp>
        <p:nvSpPr>
          <p:cNvPr id="3" name="Shape 1"/>
          <p:cNvSpPr/>
          <p:nvPr/>
        </p:nvSpPr>
        <p:spPr>
          <a:xfrm>
            <a:off x="793790" y="2723555"/>
            <a:ext cx="6407944" cy="1677591"/>
          </a:xfrm>
          <a:prstGeom prst="roundRect">
            <a:avLst>
              <a:gd name="adj" fmla="val 8721"/>
            </a:avLst>
          </a:prstGeom>
          <a:solidFill>
            <a:srgbClr val="FFFDFA"/>
          </a:solidFill>
          <a:ln/>
        </p:spPr>
      </p:sp>
      <p:sp>
        <p:nvSpPr>
          <p:cNvPr id="4" name="Shape 2"/>
          <p:cNvSpPr/>
          <p:nvPr/>
        </p:nvSpPr>
        <p:spPr>
          <a:xfrm>
            <a:off x="793790" y="2693075"/>
            <a:ext cx="6407944" cy="121920"/>
          </a:xfrm>
          <a:prstGeom prst="roundRect">
            <a:avLst>
              <a:gd name="adj" fmla="val 78139"/>
            </a:avLst>
          </a:prstGeom>
          <a:solidFill>
            <a:srgbClr val="B88E23"/>
          </a:solidFill>
          <a:ln/>
        </p:spPr>
      </p:sp>
      <p:sp>
        <p:nvSpPr>
          <p:cNvPr id="5" name="Shape 3"/>
          <p:cNvSpPr/>
          <p:nvPr/>
        </p:nvSpPr>
        <p:spPr>
          <a:xfrm>
            <a:off x="3657540" y="2383393"/>
            <a:ext cx="680442" cy="680442"/>
          </a:xfrm>
          <a:prstGeom prst="roundRect">
            <a:avLst>
              <a:gd name="adj" fmla="val 134383"/>
            </a:avLst>
          </a:prstGeom>
          <a:solidFill>
            <a:srgbClr val="B88E23"/>
          </a:solidFill>
          <a:ln/>
        </p:spPr>
      </p:sp>
      <p:pic>
        <p:nvPicPr>
          <p:cNvPr id="6" name="Image 0" descr="preencoded.png"/>
          <p:cNvPicPr>
            <a:picLocks noChangeAspect="1"/>
          </p:cNvPicPr>
          <p:nvPr/>
        </p:nvPicPr>
        <p:blipFill>
          <a:blip r:embed="rId3"/>
          <a:stretch>
            <a:fillRect/>
          </a:stretch>
        </p:blipFill>
        <p:spPr>
          <a:xfrm>
            <a:off x="3861614" y="2553533"/>
            <a:ext cx="272177" cy="340162"/>
          </a:xfrm>
          <a:prstGeom prst="rect">
            <a:avLst/>
          </a:prstGeom>
        </p:spPr>
      </p:pic>
      <p:sp>
        <p:nvSpPr>
          <p:cNvPr id="7" name="Text 4"/>
          <p:cNvSpPr/>
          <p:nvPr/>
        </p:nvSpPr>
        <p:spPr>
          <a:xfrm>
            <a:off x="1051084" y="3290530"/>
            <a:ext cx="3026212"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Inventory-led Model</a:t>
            </a:r>
            <a:endParaRPr lang="en-US" sz="2200" dirty="0"/>
          </a:p>
        </p:txBody>
      </p:sp>
      <p:sp>
        <p:nvSpPr>
          <p:cNvPr id="8" name="Text 5"/>
          <p:cNvSpPr/>
          <p:nvPr/>
        </p:nvSpPr>
        <p:spPr>
          <a:xfrm>
            <a:off x="1051084" y="3780949"/>
            <a:ext cx="5893356"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Direct selling from warehouse ensures quality control.</a:t>
            </a:r>
            <a:endParaRPr lang="en-US" sz="1750" dirty="0"/>
          </a:p>
        </p:txBody>
      </p:sp>
      <p:sp>
        <p:nvSpPr>
          <p:cNvPr id="9" name="Shape 6"/>
          <p:cNvSpPr/>
          <p:nvPr/>
        </p:nvSpPr>
        <p:spPr>
          <a:xfrm>
            <a:off x="7428548" y="2723555"/>
            <a:ext cx="6408063" cy="1677591"/>
          </a:xfrm>
          <a:prstGeom prst="roundRect">
            <a:avLst>
              <a:gd name="adj" fmla="val 8721"/>
            </a:avLst>
          </a:prstGeom>
          <a:solidFill>
            <a:srgbClr val="FFFDFA"/>
          </a:solidFill>
          <a:ln/>
        </p:spPr>
      </p:sp>
      <p:sp>
        <p:nvSpPr>
          <p:cNvPr id="10" name="Shape 7"/>
          <p:cNvSpPr/>
          <p:nvPr/>
        </p:nvSpPr>
        <p:spPr>
          <a:xfrm>
            <a:off x="7428548" y="2693075"/>
            <a:ext cx="6408063" cy="121920"/>
          </a:xfrm>
          <a:prstGeom prst="roundRect">
            <a:avLst>
              <a:gd name="adj" fmla="val 78139"/>
            </a:avLst>
          </a:prstGeom>
          <a:solidFill>
            <a:srgbClr val="B88E23"/>
          </a:solidFill>
          <a:ln/>
        </p:spPr>
      </p:sp>
      <p:sp>
        <p:nvSpPr>
          <p:cNvPr id="11" name="Shape 8"/>
          <p:cNvSpPr/>
          <p:nvPr/>
        </p:nvSpPr>
        <p:spPr>
          <a:xfrm>
            <a:off x="10292298" y="2383393"/>
            <a:ext cx="680442" cy="680442"/>
          </a:xfrm>
          <a:prstGeom prst="roundRect">
            <a:avLst>
              <a:gd name="adj" fmla="val 134383"/>
            </a:avLst>
          </a:prstGeom>
          <a:solidFill>
            <a:srgbClr val="B88E23"/>
          </a:solidFill>
          <a:ln/>
        </p:spPr>
      </p:sp>
      <p:pic>
        <p:nvPicPr>
          <p:cNvPr id="12" name="Image 1" descr="preencoded.png"/>
          <p:cNvPicPr>
            <a:picLocks noChangeAspect="1"/>
          </p:cNvPicPr>
          <p:nvPr/>
        </p:nvPicPr>
        <p:blipFill>
          <a:blip r:embed="rId4"/>
          <a:stretch>
            <a:fillRect/>
          </a:stretch>
        </p:blipFill>
        <p:spPr>
          <a:xfrm>
            <a:off x="10496371" y="2553533"/>
            <a:ext cx="272177" cy="340162"/>
          </a:xfrm>
          <a:prstGeom prst="rect">
            <a:avLst/>
          </a:prstGeom>
        </p:spPr>
      </p:pic>
      <p:sp>
        <p:nvSpPr>
          <p:cNvPr id="13" name="Text 9"/>
          <p:cNvSpPr/>
          <p:nvPr/>
        </p:nvSpPr>
        <p:spPr>
          <a:xfrm>
            <a:off x="7685842" y="3290530"/>
            <a:ext cx="3383756"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Omnichannel Presence</a:t>
            </a:r>
            <a:endParaRPr lang="en-US" sz="2200" dirty="0"/>
          </a:p>
        </p:txBody>
      </p:sp>
      <p:sp>
        <p:nvSpPr>
          <p:cNvPr id="14" name="Text 10"/>
          <p:cNvSpPr/>
          <p:nvPr/>
        </p:nvSpPr>
        <p:spPr>
          <a:xfrm>
            <a:off x="7685842" y="3780949"/>
            <a:ext cx="589347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Online website/app + offline stores.</a:t>
            </a:r>
            <a:endParaRPr lang="en-US" sz="1750" dirty="0"/>
          </a:p>
        </p:txBody>
      </p:sp>
      <p:sp>
        <p:nvSpPr>
          <p:cNvPr id="15" name="Shape 11"/>
          <p:cNvSpPr/>
          <p:nvPr/>
        </p:nvSpPr>
        <p:spPr>
          <a:xfrm>
            <a:off x="793790" y="4968121"/>
            <a:ext cx="6407944" cy="2040493"/>
          </a:xfrm>
          <a:prstGeom prst="roundRect">
            <a:avLst>
              <a:gd name="adj" fmla="val 7170"/>
            </a:avLst>
          </a:prstGeom>
          <a:solidFill>
            <a:srgbClr val="FFFDFA"/>
          </a:solidFill>
          <a:ln/>
        </p:spPr>
      </p:sp>
      <p:sp>
        <p:nvSpPr>
          <p:cNvPr id="16" name="Shape 12"/>
          <p:cNvSpPr/>
          <p:nvPr/>
        </p:nvSpPr>
        <p:spPr>
          <a:xfrm>
            <a:off x="793790" y="4937641"/>
            <a:ext cx="6407944" cy="121920"/>
          </a:xfrm>
          <a:prstGeom prst="roundRect">
            <a:avLst>
              <a:gd name="adj" fmla="val 78139"/>
            </a:avLst>
          </a:prstGeom>
          <a:solidFill>
            <a:srgbClr val="B88E23"/>
          </a:solidFill>
          <a:ln/>
        </p:spPr>
      </p:sp>
      <p:sp>
        <p:nvSpPr>
          <p:cNvPr id="17" name="Shape 13"/>
          <p:cNvSpPr/>
          <p:nvPr/>
        </p:nvSpPr>
        <p:spPr>
          <a:xfrm>
            <a:off x="3657540" y="4627959"/>
            <a:ext cx="680442" cy="680442"/>
          </a:xfrm>
          <a:prstGeom prst="roundRect">
            <a:avLst>
              <a:gd name="adj" fmla="val 134383"/>
            </a:avLst>
          </a:prstGeom>
          <a:solidFill>
            <a:srgbClr val="B88E23"/>
          </a:solidFill>
          <a:ln/>
        </p:spPr>
      </p:sp>
      <p:pic>
        <p:nvPicPr>
          <p:cNvPr id="18" name="Image 2" descr="preencoded.png"/>
          <p:cNvPicPr>
            <a:picLocks noChangeAspect="1"/>
          </p:cNvPicPr>
          <p:nvPr/>
        </p:nvPicPr>
        <p:blipFill>
          <a:blip r:embed="rId5"/>
          <a:stretch>
            <a:fillRect/>
          </a:stretch>
        </p:blipFill>
        <p:spPr>
          <a:xfrm>
            <a:off x="3861614" y="4798100"/>
            <a:ext cx="272177" cy="340162"/>
          </a:xfrm>
          <a:prstGeom prst="rect">
            <a:avLst/>
          </a:prstGeom>
        </p:spPr>
      </p:pic>
      <p:sp>
        <p:nvSpPr>
          <p:cNvPr id="19" name="Text 14"/>
          <p:cNvSpPr/>
          <p:nvPr/>
        </p:nvSpPr>
        <p:spPr>
          <a:xfrm>
            <a:off x="1051084" y="5535097"/>
            <a:ext cx="3692604"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Diverse Revenue Streams</a:t>
            </a:r>
            <a:endParaRPr lang="en-US" sz="2200" dirty="0"/>
          </a:p>
        </p:txBody>
      </p:sp>
      <p:sp>
        <p:nvSpPr>
          <p:cNvPr id="20" name="Text 15"/>
          <p:cNvSpPr/>
          <p:nvPr/>
        </p:nvSpPr>
        <p:spPr>
          <a:xfrm>
            <a:off x="1051084" y="6025515"/>
            <a:ext cx="5893356" cy="725805"/>
          </a:xfrm>
          <a:prstGeom prst="rect">
            <a:avLst/>
          </a:prstGeom>
          <a:noFill/>
          <a:ln/>
        </p:spPr>
        <p:txBody>
          <a:bodyPr wrap="squar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Product sales, private label, influencer marketing, fashion vertical.</a:t>
            </a:r>
            <a:endParaRPr lang="en-US" sz="1750" dirty="0"/>
          </a:p>
        </p:txBody>
      </p:sp>
      <p:sp>
        <p:nvSpPr>
          <p:cNvPr id="21" name="Shape 16"/>
          <p:cNvSpPr/>
          <p:nvPr/>
        </p:nvSpPr>
        <p:spPr>
          <a:xfrm>
            <a:off x="7428548" y="4968121"/>
            <a:ext cx="6408063" cy="2040493"/>
          </a:xfrm>
          <a:prstGeom prst="roundRect">
            <a:avLst>
              <a:gd name="adj" fmla="val 7170"/>
            </a:avLst>
          </a:prstGeom>
          <a:solidFill>
            <a:srgbClr val="FFFDFA"/>
          </a:solidFill>
          <a:ln/>
        </p:spPr>
      </p:sp>
      <p:sp>
        <p:nvSpPr>
          <p:cNvPr id="22" name="Shape 17"/>
          <p:cNvSpPr/>
          <p:nvPr/>
        </p:nvSpPr>
        <p:spPr>
          <a:xfrm>
            <a:off x="7428548" y="4937641"/>
            <a:ext cx="6408063" cy="121920"/>
          </a:xfrm>
          <a:prstGeom prst="roundRect">
            <a:avLst>
              <a:gd name="adj" fmla="val 78139"/>
            </a:avLst>
          </a:prstGeom>
          <a:solidFill>
            <a:srgbClr val="B88E23"/>
          </a:solidFill>
          <a:ln/>
        </p:spPr>
      </p:sp>
      <p:sp>
        <p:nvSpPr>
          <p:cNvPr id="23" name="Shape 18"/>
          <p:cNvSpPr/>
          <p:nvPr/>
        </p:nvSpPr>
        <p:spPr>
          <a:xfrm>
            <a:off x="10292298" y="4627959"/>
            <a:ext cx="680442" cy="680442"/>
          </a:xfrm>
          <a:prstGeom prst="roundRect">
            <a:avLst>
              <a:gd name="adj" fmla="val 134383"/>
            </a:avLst>
          </a:prstGeom>
          <a:solidFill>
            <a:srgbClr val="B88E23"/>
          </a:solidFill>
          <a:ln/>
        </p:spPr>
      </p:sp>
      <p:pic>
        <p:nvPicPr>
          <p:cNvPr id="24" name="Image 3" descr="preencoded.png"/>
          <p:cNvPicPr>
            <a:picLocks noChangeAspect="1"/>
          </p:cNvPicPr>
          <p:nvPr/>
        </p:nvPicPr>
        <p:blipFill>
          <a:blip r:embed="rId6"/>
          <a:stretch>
            <a:fillRect/>
          </a:stretch>
        </p:blipFill>
        <p:spPr>
          <a:xfrm>
            <a:off x="10496371" y="4798100"/>
            <a:ext cx="272177" cy="340162"/>
          </a:xfrm>
          <a:prstGeom prst="rect">
            <a:avLst/>
          </a:prstGeom>
        </p:spPr>
      </p:pic>
      <p:sp>
        <p:nvSpPr>
          <p:cNvPr id="25" name="Text 19"/>
          <p:cNvSpPr/>
          <p:nvPr/>
        </p:nvSpPr>
        <p:spPr>
          <a:xfrm>
            <a:off x="7685842" y="5535097"/>
            <a:ext cx="3954780"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Focus on Tier II &amp; III Cities</a:t>
            </a:r>
            <a:endParaRPr lang="en-US" sz="2200" dirty="0"/>
          </a:p>
        </p:txBody>
      </p:sp>
      <p:sp>
        <p:nvSpPr>
          <p:cNvPr id="26" name="Text 20"/>
          <p:cNvSpPr/>
          <p:nvPr/>
        </p:nvSpPr>
        <p:spPr>
          <a:xfrm>
            <a:off x="7685842" y="6025515"/>
            <a:ext cx="589347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Expanding reach to emerging markets.</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254919"/>
            <a:ext cx="6529864"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Nykaa Revenue Model</a:t>
            </a:r>
            <a:endParaRPr lang="en-US" sz="4450" dirty="0"/>
          </a:p>
        </p:txBody>
      </p:sp>
      <p:sp>
        <p:nvSpPr>
          <p:cNvPr id="3" name="Shape 1"/>
          <p:cNvSpPr/>
          <p:nvPr/>
        </p:nvSpPr>
        <p:spPr>
          <a:xfrm>
            <a:off x="793790" y="2417326"/>
            <a:ext cx="6407944" cy="1367909"/>
          </a:xfrm>
          <a:prstGeom prst="roundRect">
            <a:avLst>
              <a:gd name="adj" fmla="val 10695"/>
            </a:avLst>
          </a:prstGeom>
          <a:solidFill>
            <a:srgbClr val="FFFDFA"/>
          </a:solidFill>
          <a:ln w="30480">
            <a:solidFill>
              <a:srgbClr val="DDD3BA"/>
            </a:solidFill>
            <a:prstDash val="solid"/>
          </a:ln>
        </p:spPr>
      </p:sp>
      <p:sp>
        <p:nvSpPr>
          <p:cNvPr id="4" name="Shape 2"/>
          <p:cNvSpPr/>
          <p:nvPr/>
        </p:nvSpPr>
        <p:spPr>
          <a:xfrm>
            <a:off x="763310" y="2417326"/>
            <a:ext cx="121920" cy="1367909"/>
          </a:xfrm>
          <a:prstGeom prst="roundRect">
            <a:avLst>
              <a:gd name="adj" fmla="val 78139"/>
            </a:avLst>
          </a:prstGeom>
          <a:solidFill>
            <a:srgbClr val="B88E23"/>
          </a:solidFill>
          <a:ln/>
        </p:spPr>
      </p:sp>
      <p:sp>
        <p:nvSpPr>
          <p:cNvPr id="5" name="Text 3"/>
          <p:cNvSpPr/>
          <p:nvPr/>
        </p:nvSpPr>
        <p:spPr>
          <a:xfrm>
            <a:off x="1142524" y="26746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Product Sales</a:t>
            </a:r>
            <a:endParaRPr lang="en-US" sz="2200" dirty="0"/>
          </a:p>
        </p:txBody>
      </p:sp>
      <p:sp>
        <p:nvSpPr>
          <p:cNvPr id="6" name="Text 4"/>
          <p:cNvSpPr/>
          <p:nvPr/>
        </p:nvSpPr>
        <p:spPr>
          <a:xfrm>
            <a:off x="1142524" y="3165038"/>
            <a:ext cx="5801916"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Revenue from beauty, wellness, and fashion products.</a:t>
            </a:r>
            <a:endParaRPr lang="en-US" sz="1750" dirty="0"/>
          </a:p>
        </p:txBody>
      </p:sp>
      <p:sp>
        <p:nvSpPr>
          <p:cNvPr id="7" name="Shape 5"/>
          <p:cNvSpPr/>
          <p:nvPr/>
        </p:nvSpPr>
        <p:spPr>
          <a:xfrm>
            <a:off x="7428548" y="2417326"/>
            <a:ext cx="6408063" cy="1367909"/>
          </a:xfrm>
          <a:prstGeom prst="roundRect">
            <a:avLst>
              <a:gd name="adj" fmla="val 10695"/>
            </a:avLst>
          </a:prstGeom>
          <a:solidFill>
            <a:srgbClr val="FFFDFA"/>
          </a:solidFill>
          <a:ln w="30480">
            <a:solidFill>
              <a:srgbClr val="DDD3BA"/>
            </a:solidFill>
            <a:prstDash val="solid"/>
          </a:ln>
        </p:spPr>
      </p:sp>
      <p:sp>
        <p:nvSpPr>
          <p:cNvPr id="8" name="Shape 6"/>
          <p:cNvSpPr/>
          <p:nvPr/>
        </p:nvSpPr>
        <p:spPr>
          <a:xfrm>
            <a:off x="7398067" y="2417326"/>
            <a:ext cx="121920" cy="1367909"/>
          </a:xfrm>
          <a:prstGeom prst="roundRect">
            <a:avLst>
              <a:gd name="adj" fmla="val 78139"/>
            </a:avLst>
          </a:prstGeom>
          <a:solidFill>
            <a:srgbClr val="B88E23"/>
          </a:solidFill>
          <a:ln/>
        </p:spPr>
      </p:sp>
      <p:sp>
        <p:nvSpPr>
          <p:cNvPr id="9" name="Text 7"/>
          <p:cNvSpPr/>
          <p:nvPr/>
        </p:nvSpPr>
        <p:spPr>
          <a:xfrm>
            <a:off x="7777282" y="2674620"/>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Private Labels</a:t>
            </a:r>
            <a:endParaRPr lang="en-US" sz="2200" dirty="0"/>
          </a:p>
        </p:txBody>
      </p:sp>
      <p:sp>
        <p:nvSpPr>
          <p:cNvPr id="10" name="Text 8"/>
          <p:cNvSpPr/>
          <p:nvPr/>
        </p:nvSpPr>
        <p:spPr>
          <a:xfrm>
            <a:off x="7777282" y="3165038"/>
            <a:ext cx="580203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Higher profit margins from in-house brands.</a:t>
            </a:r>
            <a:endParaRPr lang="en-US" sz="1750" dirty="0"/>
          </a:p>
        </p:txBody>
      </p:sp>
      <p:sp>
        <p:nvSpPr>
          <p:cNvPr id="11" name="Shape 9"/>
          <p:cNvSpPr/>
          <p:nvPr/>
        </p:nvSpPr>
        <p:spPr>
          <a:xfrm>
            <a:off x="793790" y="4012049"/>
            <a:ext cx="6407944" cy="1367909"/>
          </a:xfrm>
          <a:prstGeom prst="roundRect">
            <a:avLst>
              <a:gd name="adj" fmla="val 10695"/>
            </a:avLst>
          </a:prstGeom>
          <a:solidFill>
            <a:srgbClr val="FFFDFA"/>
          </a:solidFill>
          <a:ln w="30480">
            <a:solidFill>
              <a:srgbClr val="DDD3BA"/>
            </a:solidFill>
            <a:prstDash val="solid"/>
          </a:ln>
        </p:spPr>
      </p:sp>
      <p:sp>
        <p:nvSpPr>
          <p:cNvPr id="12" name="Shape 10"/>
          <p:cNvSpPr/>
          <p:nvPr/>
        </p:nvSpPr>
        <p:spPr>
          <a:xfrm>
            <a:off x="763310" y="4012049"/>
            <a:ext cx="121920" cy="1367909"/>
          </a:xfrm>
          <a:prstGeom prst="roundRect">
            <a:avLst>
              <a:gd name="adj" fmla="val 78139"/>
            </a:avLst>
          </a:prstGeom>
          <a:solidFill>
            <a:srgbClr val="B88E23"/>
          </a:solidFill>
          <a:ln/>
        </p:spPr>
      </p:sp>
      <p:sp>
        <p:nvSpPr>
          <p:cNvPr id="13" name="Text 11"/>
          <p:cNvSpPr/>
          <p:nvPr/>
        </p:nvSpPr>
        <p:spPr>
          <a:xfrm>
            <a:off x="1142524" y="4269343"/>
            <a:ext cx="3469362"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Advertisement Revenue</a:t>
            </a:r>
            <a:endParaRPr lang="en-US" sz="2200" dirty="0"/>
          </a:p>
        </p:txBody>
      </p:sp>
      <p:sp>
        <p:nvSpPr>
          <p:cNvPr id="14" name="Text 12"/>
          <p:cNvSpPr/>
          <p:nvPr/>
        </p:nvSpPr>
        <p:spPr>
          <a:xfrm>
            <a:off x="1142524" y="4759762"/>
            <a:ext cx="5801916"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Brands pay for promotions &amp; visibility.</a:t>
            </a:r>
            <a:endParaRPr lang="en-US" sz="1750" dirty="0"/>
          </a:p>
        </p:txBody>
      </p:sp>
      <p:sp>
        <p:nvSpPr>
          <p:cNvPr id="15" name="Shape 13"/>
          <p:cNvSpPr/>
          <p:nvPr/>
        </p:nvSpPr>
        <p:spPr>
          <a:xfrm>
            <a:off x="7428548" y="4012049"/>
            <a:ext cx="6408063" cy="1367909"/>
          </a:xfrm>
          <a:prstGeom prst="roundRect">
            <a:avLst>
              <a:gd name="adj" fmla="val 10695"/>
            </a:avLst>
          </a:prstGeom>
          <a:solidFill>
            <a:srgbClr val="FFFDFA"/>
          </a:solidFill>
          <a:ln w="30480">
            <a:solidFill>
              <a:srgbClr val="DDD3BA"/>
            </a:solidFill>
            <a:prstDash val="solid"/>
          </a:ln>
        </p:spPr>
      </p:sp>
      <p:sp>
        <p:nvSpPr>
          <p:cNvPr id="16" name="Shape 14"/>
          <p:cNvSpPr/>
          <p:nvPr/>
        </p:nvSpPr>
        <p:spPr>
          <a:xfrm>
            <a:off x="7398067" y="4012049"/>
            <a:ext cx="121920" cy="1367909"/>
          </a:xfrm>
          <a:prstGeom prst="roundRect">
            <a:avLst>
              <a:gd name="adj" fmla="val 78139"/>
            </a:avLst>
          </a:prstGeom>
          <a:solidFill>
            <a:srgbClr val="B88E23"/>
          </a:solidFill>
          <a:ln/>
        </p:spPr>
      </p:sp>
      <p:sp>
        <p:nvSpPr>
          <p:cNvPr id="17" name="Text 15"/>
          <p:cNvSpPr/>
          <p:nvPr/>
        </p:nvSpPr>
        <p:spPr>
          <a:xfrm>
            <a:off x="7777282" y="4269343"/>
            <a:ext cx="3602474"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Nykaa PRO Subscription</a:t>
            </a:r>
            <a:endParaRPr lang="en-US" sz="2200" dirty="0"/>
          </a:p>
        </p:txBody>
      </p:sp>
      <p:sp>
        <p:nvSpPr>
          <p:cNvPr id="18" name="Text 16"/>
          <p:cNvSpPr/>
          <p:nvPr/>
        </p:nvSpPr>
        <p:spPr>
          <a:xfrm>
            <a:off x="7777282" y="4759762"/>
            <a:ext cx="580203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Premium membership income.</a:t>
            </a:r>
            <a:endParaRPr lang="en-US" sz="1750" dirty="0"/>
          </a:p>
        </p:txBody>
      </p:sp>
      <p:sp>
        <p:nvSpPr>
          <p:cNvPr id="19" name="Shape 17"/>
          <p:cNvSpPr/>
          <p:nvPr/>
        </p:nvSpPr>
        <p:spPr>
          <a:xfrm>
            <a:off x="793790" y="5606772"/>
            <a:ext cx="13042821" cy="1367909"/>
          </a:xfrm>
          <a:prstGeom prst="roundRect">
            <a:avLst>
              <a:gd name="adj" fmla="val 10695"/>
            </a:avLst>
          </a:prstGeom>
          <a:solidFill>
            <a:srgbClr val="FFFDFA"/>
          </a:solidFill>
          <a:ln w="30480">
            <a:solidFill>
              <a:srgbClr val="DDD3BA"/>
            </a:solidFill>
            <a:prstDash val="solid"/>
          </a:ln>
        </p:spPr>
      </p:sp>
      <p:sp>
        <p:nvSpPr>
          <p:cNvPr id="20" name="Shape 18"/>
          <p:cNvSpPr/>
          <p:nvPr/>
        </p:nvSpPr>
        <p:spPr>
          <a:xfrm>
            <a:off x="763310" y="5606772"/>
            <a:ext cx="121920" cy="1367909"/>
          </a:xfrm>
          <a:prstGeom prst="roundRect">
            <a:avLst>
              <a:gd name="adj" fmla="val 78139"/>
            </a:avLst>
          </a:prstGeom>
          <a:solidFill>
            <a:srgbClr val="B88E23"/>
          </a:solidFill>
          <a:ln/>
        </p:spPr>
      </p:sp>
      <p:sp>
        <p:nvSpPr>
          <p:cNvPr id="21" name="Text 19"/>
          <p:cNvSpPr/>
          <p:nvPr/>
        </p:nvSpPr>
        <p:spPr>
          <a:xfrm>
            <a:off x="1142524" y="5864066"/>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454240"/>
                </a:solidFill>
                <a:latin typeface="Libre Baskerville" pitchFamily="34" charset="0"/>
                <a:ea typeface="Libre Baskerville" pitchFamily="34" charset="-122"/>
                <a:cs typeface="Libre Baskerville" pitchFamily="34" charset="-120"/>
              </a:rPr>
              <a:t>Delivery Charges</a:t>
            </a:r>
            <a:endParaRPr lang="en-US" sz="2200" dirty="0"/>
          </a:p>
        </p:txBody>
      </p:sp>
      <p:sp>
        <p:nvSpPr>
          <p:cNvPr id="22" name="Text 20"/>
          <p:cNvSpPr/>
          <p:nvPr/>
        </p:nvSpPr>
        <p:spPr>
          <a:xfrm>
            <a:off x="1142524" y="6354485"/>
            <a:ext cx="12436793"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Income generated from delivery fees.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54737" y="592931"/>
            <a:ext cx="8624292" cy="673894"/>
          </a:xfrm>
          <a:prstGeom prst="rect">
            <a:avLst/>
          </a:prstGeom>
          <a:noFill/>
          <a:ln/>
        </p:spPr>
        <p:txBody>
          <a:bodyPr wrap="none" lIns="0" tIns="0" rIns="0" bIns="0" rtlCol="0" anchor="t"/>
          <a:lstStyle/>
          <a:p>
            <a:pPr marL="0" indent="0" algn="l">
              <a:lnSpc>
                <a:spcPts val="5300"/>
              </a:lnSpc>
              <a:buNone/>
            </a:pPr>
            <a:r>
              <a:rPr lang="en-US" sz="4200" dirty="0">
                <a:solidFill>
                  <a:srgbClr val="5C4E3D"/>
                </a:solidFill>
                <a:latin typeface="Libre Baskerville" pitchFamily="34" charset="0"/>
                <a:ea typeface="Libre Baskerville" pitchFamily="34" charset="-122"/>
                <a:cs typeface="Libre Baskerville" pitchFamily="34" charset="-120"/>
              </a:rPr>
              <a:t>How Do Customers See Nykaa?</a:t>
            </a:r>
            <a:endParaRPr lang="en-US" sz="4200" dirty="0"/>
          </a:p>
        </p:txBody>
      </p:sp>
      <p:pic>
        <p:nvPicPr>
          <p:cNvPr id="3" name="Image 0" descr="preencoded.png"/>
          <p:cNvPicPr>
            <a:picLocks noChangeAspect="1"/>
          </p:cNvPicPr>
          <p:nvPr/>
        </p:nvPicPr>
        <p:blipFill>
          <a:blip r:embed="rId3"/>
          <a:stretch>
            <a:fillRect/>
          </a:stretch>
        </p:blipFill>
        <p:spPr>
          <a:xfrm>
            <a:off x="3277791" y="1698069"/>
            <a:ext cx="8074700" cy="5939552"/>
          </a:xfrm>
          <a:prstGeom prst="rect">
            <a:avLst/>
          </a:prstGeom>
        </p:spPr>
      </p:pic>
      <p:sp>
        <p:nvSpPr>
          <p:cNvPr id="4" name="Text 1"/>
          <p:cNvSpPr/>
          <p:nvPr/>
        </p:nvSpPr>
        <p:spPr>
          <a:xfrm>
            <a:off x="3822971" y="5233979"/>
            <a:ext cx="2426288" cy="303286"/>
          </a:xfrm>
          <a:prstGeom prst="rect">
            <a:avLst/>
          </a:prstGeom>
          <a:noFill/>
          <a:ln/>
        </p:spPr>
        <p:txBody>
          <a:bodyPr wrap="none" lIns="0" tIns="0" rIns="0" bIns="0" rtlCol="0" anchor="t"/>
          <a:lstStyle/>
          <a:p>
            <a:pPr marL="0" indent="0" algn="ctr">
              <a:lnSpc>
                <a:spcPts val="1650"/>
              </a:lnSpc>
              <a:buNone/>
            </a:pPr>
            <a:r>
              <a:rPr lang="en-US" sz="1350" dirty="0">
                <a:solidFill>
                  <a:srgbClr val="000000"/>
                </a:solidFill>
                <a:latin typeface="Libre Baskerville" pitchFamily="34" charset="0"/>
                <a:ea typeface="Libre Baskerville" pitchFamily="34" charset="-122"/>
                <a:cs typeface="Libre Baskerville" pitchFamily="34" charset="-120"/>
              </a:rPr>
              <a:t>Trusted</a:t>
            </a:r>
            <a:endParaRPr lang="en-US" sz="1350" dirty="0"/>
          </a:p>
        </p:txBody>
      </p:sp>
      <p:sp>
        <p:nvSpPr>
          <p:cNvPr id="5" name="Text 2"/>
          <p:cNvSpPr/>
          <p:nvPr/>
        </p:nvSpPr>
        <p:spPr>
          <a:xfrm>
            <a:off x="6739908" y="3670372"/>
            <a:ext cx="2005731" cy="303286"/>
          </a:xfrm>
          <a:prstGeom prst="rect">
            <a:avLst/>
          </a:prstGeom>
          <a:noFill/>
          <a:ln/>
        </p:spPr>
        <p:txBody>
          <a:bodyPr wrap="none" lIns="0" tIns="0" rIns="0" bIns="0" rtlCol="0" anchor="t"/>
          <a:lstStyle/>
          <a:p>
            <a:pPr marL="0" indent="0" algn="ctr">
              <a:lnSpc>
                <a:spcPts val="1650"/>
              </a:lnSpc>
              <a:buNone/>
            </a:pPr>
            <a:r>
              <a:rPr lang="en-US" sz="1350" dirty="0">
                <a:solidFill>
                  <a:srgbClr val="000000"/>
                </a:solidFill>
                <a:latin typeface="Libre Baskerville" pitchFamily="34" charset="0"/>
                <a:ea typeface="Libre Baskerville" pitchFamily="34" charset="-122"/>
                <a:cs typeface="Libre Baskerville" pitchFamily="34" charset="-120"/>
              </a:rPr>
              <a:t>Premium</a:t>
            </a:r>
            <a:endParaRPr lang="en-US" sz="1350" dirty="0"/>
          </a:p>
        </p:txBody>
      </p:sp>
      <p:sp>
        <p:nvSpPr>
          <p:cNvPr id="6" name="Text 3"/>
          <p:cNvSpPr/>
          <p:nvPr/>
        </p:nvSpPr>
        <p:spPr>
          <a:xfrm>
            <a:off x="9090711" y="5212412"/>
            <a:ext cx="1811628" cy="303286"/>
          </a:xfrm>
          <a:prstGeom prst="rect">
            <a:avLst/>
          </a:prstGeom>
          <a:noFill/>
          <a:ln/>
        </p:spPr>
        <p:txBody>
          <a:bodyPr wrap="none" lIns="0" tIns="0" rIns="0" bIns="0" rtlCol="0" anchor="t"/>
          <a:lstStyle/>
          <a:p>
            <a:pPr marL="0" indent="0" algn="ctr">
              <a:lnSpc>
                <a:spcPts val="1650"/>
              </a:lnSpc>
              <a:buNone/>
            </a:pPr>
            <a:r>
              <a:rPr lang="en-US" sz="1350" dirty="0">
                <a:solidFill>
                  <a:srgbClr val="000000"/>
                </a:solidFill>
                <a:latin typeface="Libre Baskerville" pitchFamily="34" charset="0"/>
                <a:ea typeface="Libre Baskerville" pitchFamily="34" charset="-122"/>
                <a:cs typeface="Libre Baskerville" pitchFamily="34" charset="-120"/>
              </a:rPr>
              <a:t>Authentic</a:t>
            </a:r>
            <a:endParaRPr lang="en-US" sz="1350" dirty="0"/>
          </a:p>
        </p:txBody>
      </p:sp>
      <p:sp>
        <p:nvSpPr>
          <p:cNvPr id="7" name="Text 4"/>
          <p:cNvSpPr/>
          <p:nvPr/>
        </p:nvSpPr>
        <p:spPr>
          <a:xfrm>
            <a:off x="6912444" y="6258411"/>
            <a:ext cx="1703793" cy="303286"/>
          </a:xfrm>
          <a:prstGeom prst="rect">
            <a:avLst/>
          </a:prstGeom>
          <a:noFill/>
          <a:ln/>
        </p:spPr>
        <p:txBody>
          <a:bodyPr wrap="none" lIns="0" tIns="0" rIns="0" bIns="0" rtlCol="0" anchor="t"/>
          <a:lstStyle/>
          <a:p>
            <a:pPr marL="0" indent="0" algn="ctr">
              <a:lnSpc>
                <a:spcPts val="1650"/>
              </a:lnSpc>
              <a:buNone/>
            </a:pPr>
            <a:r>
              <a:rPr lang="en-US" sz="1350" dirty="0">
                <a:solidFill>
                  <a:srgbClr val="000000"/>
                </a:solidFill>
                <a:latin typeface="Libre Baskerville" pitchFamily="34" charset="0"/>
                <a:ea typeface="Libre Baskerville" pitchFamily="34" charset="-122"/>
                <a:cs typeface="Libre Baskerville" pitchFamily="34" charset="-120"/>
              </a:rPr>
              <a:t>Trendy</a:t>
            </a:r>
            <a:endParaRPr lang="en-US" sz="1350" dirty="0"/>
          </a:p>
        </p:txBody>
      </p:sp>
      <p:sp>
        <p:nvSpPr>
          <p:cNvPr id="8" name="Text 5"/>
          <p:cNvSpPr/>
          <p:nvPr/>
        </p:nvSpPr>
        <p:spPr>
          <a:xfrm>
            <a:off x="4852796" y="2651331"/>
            <a:ext cx="1488123" cy="303286"/>
          </a:xfrm>
          <a:prstGeom prst="rect">
            <a:avLst/>
          </a:prstGeom>
          <a:noFill/>
          <a:ln/>
        </p:spPr>
        <p:txBody>
          <a:bodyPr wrap="none" lIns="0" tIns="0" rIns="0" bIns="0" rtlCol="0" anchor="t"/>
          <a:lstStyle/>
          <a:p>
            <a:pPr marL="0" indent="0" algn="ctr">
              <a:lnSpc>
                <a:spcPts val="1650"/>
              </a:lnSpc>
              <a:buNone/>
            </a:pPr>
            <a:r>
              <a:rPr lang="en-US" sz="1350" dirty="0">
                <a:solidFill>
                  <a:srgbClr val="000000"/>
                </a:solidFill>
                <a:latin typeface="Libre Baskerville" pitchFamily="34" charset="0"/>
                <a:ea typeface="Libre Baskerville" pitchFamily="34" charset="-122"/>
                <a:cs typeface="Libre Baskerville" pitchFamily="34" charset="-120"/>
              </a:rPr>
              <a:t>Innovative</a:t>
            </a:r>
            <a:endParaRPr lang="en-US" sz="13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96277" y="547092"/>
            <a:ext cx="7373898" cy="621744"/>
          </a:xfrm>
          <a:prstGeom prst="rect">
            <a:avLst/>
          </a:prstGeom>
          <a:noFill/>
          <a:ln/>
        </p:spPr>
        <p:txBody>
          <a:bodyPr wrap="none" lIns="0" tIns="0" rIns="0" bIns="0" rtlCol="0" anchor="t"/>
          <a:lstStyle/>
          <a:p>
            <a:pPr marL="0" indent="0" algn="l">
              <a:lnSpc>
                <a:spcPts val="4850"/>
              </a:lnSpc>
              <a:buNone/>
            </a:pPr>
            <a:r>
              <a:rPr lang="en-US" sz="3900" dirty="0">
                <a:solidFill>
                  <a:srgbClr val="5C4E3D"/>
                </a:solidFill>
                <a:latin typeface="Libre Baskerville" pitchFamily="34" charset="0"/>
                <a:ea typeface="Libre Baskerville" pitchFamily="34" charset="-122"/>
                <a:cs typeface="Libre Baskerville" pitchFamily="34" charset="-120"/>
              </a:rPr>
              <a:t>What Are Customers Saying?</a:t>
            </a:r>
            <a:endParaRPr lang="en-US" sz="3900" dirty="0"/>
          </a:p>
        </p:txBody>
      </p:sp>
      <p:pic>
        <p:nvPicPr>
          <p:cNvPr id="3" name="Image 0" descr="preencoded.png"/>
          <p:cNvPicPr>
            <a:picLocks noChangeAspect="1"/>
          </p:cNvPicPr>
          <p:nvPr/>
        </p:nvPicPr>
        <p:blipFill>
          <a:blip r:embed="rId3"/>
          <a:stretch>
            <a:fillRect/>
          </a:stretch>
        </p:blipFill>
        <p:spPr>
          <a:xfrm>
            <a:off x="4634746" y="1566743"/>
            <a:ext cx="5360789" cy="3573780"/>
          </a:xfrm>
          <a:prstGeom prst="rect">
            <a:avLst/>
          </a:prstGeom>
        </p:spPr>
      </p:pic>
      <p:sp>
        <p:nvSpPr>
          <p:cNvPr id="4" name="Text 1"/>
          <p:cNvSpPr/>
          <p:nvPr/>
        </p:nvSpPr>
        <p:spPr>
          <a:xfrm>
            <a:off x="696277" y="5563195"/>
            <a:ext cx="2984302" cy="373023"/>
          </a:xfrm>
          <a:prstGeom prst="rect">
            <a:avLst/>
          </a:prstGeom>
          <a:noFill/>
          <a:ln/>
        </p:spPr>
        <p:txBody>
          <a:bodyPr wrap="none" lIns="0" tIns="0" rIns="0" bIns="0" rtlCol="0" anchor="t"/>
          <a:lstStyle/>
          <a:p>
            <a:pPr marL="0" indent="0" algn="l">
              <a:lnSpc>
                <a:spcPts val="2900"/>
              </a:lnSpc>
              <a:buNone/>
            </a:pPr>
            <a:r>
              <a:rPr lang="en-US" sz="2300" dirty="0">
                <a:solidFill>
                  <a:srgbClr val="5C4E3D"/>
                </a:solidFill>
                <a:latin typeface="Libre Baskerville" pitchFamily="34" charset="0"/>
                <a:ea typeface="Libre Baskerville" pitchFamily="34" charset="-122"/>
                <a:cs typeface="Libre Baskerville" pitchFamily="34" charset="-120"/>
              </a:rPr>
              <a:t>Positive</a:t>
            </a:r>
            <a:endParaRPr lang="en-US" sz="2300" dirty="0"/>
          </a:p>
        </p:txBody>
      </p:sp>
      <p:sp>
        <p:nvSpPr>
          <p:cNvPr id="5" name="Text 2"/>
          <p:cNvSpPr/>
          <p:nvPr/>
        </p:nvSpPr>
        <p:spPr>
          <a:xfrm>
            <a:off x="696277" y="6135172"/>
            <a:ext cx="4043243"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454240"/>
                </a:solidFill>
                <a:latin typeface="DM Sans" pitchFamily="34" charset="0"/>
                <a:ea typeface="DM Sans" pitchFamily="34" charset="-122"/>
                <a:cs typeface="DM Sans" pitchFamily="34" charset="-120"/>
              </a:rPr>
              <a:t>Authentic products</a:t>
            </a:r>
            <a:endParaRPr lang="en-US" sz="1550" dirty="0"/>
          </a:p>
        </p:txBody>
      </p:sp>
      <p:sp>
        <p:nvSpPr>
          <p:cNvPr id="6" name="Text 3"/>
          <p:cNvSpPr/>
          <p:nvPr/>
        </p:nvSpPr>
        <p:spPr>
          <a:xfrm>
            <a:off x="696277" y="6522958"/>
            <a:ext cx="4043243"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454240"/>
                </a:solidFill>
                <a:latin typeface="DM Sans" pitchFamily="34" charset="0"/>
                <a:ea typeface="DM Sans" pitchFamily="34" charset="-122"/>
                <a:cs typeface="DM Sans" pitchFamily="34" charset="-120"/>
              </a:rPr>
              <a:t>Wide brand range</a:t>
            </a:r>
            <a:endParaRPr lang="en-US" sz="1550" dirty="0"/>
          </a:p>
        </p:txBody>
      </p:sp>
      <p:sp>
        <p:nvSpPr>
          <p:cNvPr id="7" name="Text 4"/>
          <p:cNvSpPr/>
          <p:nvPr/>
        </p:nvSpPr>
        <p:spPr>
          <a:xfrm>
            <a:off x="696277" y="6910745"/>
            <a:ext cx="4043243"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454240"/>
                </a:solidFill>
                <a:latin typeface="DM Sans" pitchFamily="34" charset="0"/>
                <a:ea typeface="DM Sans" pitchFamily="34" charset="-122"/>
                <a:cs typeface="DM Sans" pitchFamily="34" charset="-120"/>
              </a:rPr>
              <a:t>User-friendly app</a:t>
            </a:r>
            <a:endParaRPr lang="en-US" sz="1550" dirty="0"/>
          </a:p>
        </p:txBody>
      </p:sp>
      <p:sp>
        <p:nvSpPr>
          <p:cNvPr id="8" name="Text 5"/>
          <p:cNvSpPr/>
          <p:nvPr/>
        </p:nvSpPr>
        <p:spPr>
          <a:xfrm>
            <a:off x="696277" y="7298531"/>
            <a:ext cx="4043243"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454240"/>
                </a:solidFill>
                <a:latin typeface="DM Sans" pitchFamily="34" charset="0"/>
                <a:ea typeface="DM Sans" pitchFamily="34" charset="-122"/>
                <a:cs typeface="DM Sans" pitchFamily="34" charset="-120"/>
              </a:rPr>
              <a:t>Loyal customers</a:t>
            </a:r>
            <a:endParaRPr lang="en-US" sz="1550" dirty="0"/>
          </a:p>
        </p:txBody>
      </p:sp>
      <p:sp>
        <p:nvSpPr>
          <p:cNvPr id="9" name="Text 6"/>
          <p:cNvSpPr/>
          <p:nvPr/>
        </p:nvSpPr>
        <p:spPr>
          <a:xfrm>
            <a:off x="5232440" y="5563195"/>
            <a:ext cx="2984302" cy="373023"/>
          </a:xfrm>
          <a:prstGeom prst="rect">
            <a:avLst/>
          </a:prstGeom>
          <a:noFill/>
          <a:ln/>
        </p:spPr>
        <p:txBody>
          <a:bodyPr wrap="none" lIns="0" tIns="0" rIns="0" bIns="0" rtlCol="0" anchor="t"/>
          <a:lstStyle/>
          <a:p>
            <a:pPr marL="0" indent="0" algn="l">
              <a:lnSpc>
                <a:spcPts val="2900"/>
              </a:lnSpc>
              <a:buNone/>
            </a:pPr>
            <a:r>
              <a:rPr lang="en-US" sz="2300" dirty="0">
                <a:solidFill>
                  <a:srgbClr val="5C4E3D"/>
                </a:solidFill>
                <a:latin typeface="Libre Baskerville" pitchFamily="34" charset="0"/>
                <a:ea typeface="Libre Baskerville" pitchFamily="34" charset="-122"/>
                <a:cs typeface="Libre Baskerville" pitchFamily="34" charset="-120"/>
              </a:rPr>
              <a:t>Negative</a:t>
            </a:r>
            <a:endParaRPr lang="en-US" sz="2300" dirty="0"/>
          </a:p>
        </p:txBody>
      </p:sp>
      <p:sp>
        <p:nvSpPr>
          <p:cNvPr id="10" name="Text 7"/>
          <p:cNvSpPr/>
          <p:nvPr/>
        </p:nvSpPr>
        <p:spPr>
          <a:xfrm>
            <a:off x="5232440" y="6135172"/>
            <a:ext cx="4043243"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454240"/>
                </a:solidFill>
                <a:latin typeface="DM Sans" pitchFamily="34" charset="0"/>
                <a:ea typeface="DM Sans" pitchFamily="34" charset="-122"/>
                <a:cs typeface="DM Sans" pitchFamily="34" charset="-120"/>
              </a:rPr>
              <a:t>Delayed orders</a:t>
            </a:r>
            <a:endParaRPr lang="en-US" sz="1550" dirty="0"/>
          </a:p>
        </p:txBody>
      </p:sp>
      <p:sp>
        <p:nvSpPr>
          <p:cNvPr id="11" name="Text 8"/>
          <p:cNvSpPr/>
          <p:nvPr/>
        </p:nvSpPr>
        <p:spPr>
          <a:xfrm>
            <a:off x="5232440" y="6522958"/>
            <a:ext cx="4043243"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454240"/>
                </a:solidFill>
                <a:latin typeface="DM Sans" pitchFamily="34" charset="0"/>
                <a:ea typeface="DM Sans" pitchFamily="34" charset="-122"/>
                <a:cs typeface="DM Sans" pitchFamily="34" charset="-120"/>
              </a:rPr>
              <a:t>Customer support issue</a:t>
            </a:r>
            <a:endParaRPr lang="en-US" sz="1550" dirty="0"/>
          </a:p>
        </p:txBody>
      </p:sp>
      <p:sp>
        <p:nvSpPr>
          <p:cNvPr id="12" name="Text 9"/>
          <p:cNvSpPr/>
          <p:nvPr/>
        </p:nvSpPr>
        <p:spPr>
          <a:xfrm>
            <a:off x="5232440" y="6910745"/>
            <a:ext cx="4043243"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454240"/>
                </a:solidFill>
                <a:latin typeface="DM Sans" pitchFamily="34" charset="0"/>
                <a:ea typeface="DM Sans" pitchFamily="34" charset="-122"/>
                <a:cs typeface="DM Sans" pitchFamily="34" charset="-120"/>
              </a:rPr>
              <a:t>Less Discounts compare to others</a:t>
            </a:r>
            <a:endParaRPr lang="en-US" sz="1550" dirty="0"/>
          </a:p>
        </p:txBody>
      </p:sp>
      <p:sp>
        <p:nvSpPr>
          <p:cNvPr id="13" name="Text 10"/>
          <p:cNvSpPr/>
          <p:nvPr/>
        </p:nvSpPr>
        <p:spPr>
          <a:xfrm>
            <a:off x="9768602" y="5563195"/>
            <a:ext cx="2984302" cy="373023"/>
          </a:xfrm>
          <a:prstGeom prst="rect">
            <a:avLst/>
          </a:prstGeom>
          <a:noFill/>
          <a:ln/>
        </p:spPr>
        <p:txBody>
          <a:bodyPr wrap="none" lIns="0" tIns="0" rIns="0" bIns="0" rtlCol="0" anchor="t"/>
          <a:lstStyle/>
          <a:p>
            <a:pPr marL="0" indent="0" algn="l">
              <a:lnSpc>
                <a:spcPts val="2900"/>
              </a:lnSpc>
              <a:buNone/>
            </a:pPr>
            <a:r>
              <a:rPr lang="en-US" sz="2300" dirty="0">
                <a:solidFill>
                  <a:srgbClr val="5C4E3D"/>
                </a:solidFill>
                <a:latin typeface="Libre Baskerville" pitchFamily="34" charset="0"/>
                <a:ea typeface="Libre Baskerville" pitchFamily="34" charset="-122"/>
                <a:cs typeface="Libre Baskerville" pitchFamily="34" charset="-120"/>
              </a:rPr>
              <a:t>Neutral</a:t>
            </a:r>
            <a:endParaRPr lang="en-US" sz="2300" dirty="0"/>
          </a:p>
        </p:txBody>
      </p:sp>
      <p:sp>
        <p:nvSpPr>
          <p:cNvPr id="14" name="Text 11"/>
          <p:cNvSpPr/>
          <p:nvPr/>
        </p:nvSpPr>
        <p:spPr>
          <a:xfrm>
            <a:off x="9768602" y="6135172"/>
            <a:ext cx="4180523"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454240"/>
                </a:solidFill>
                <a:latin typeface="DM Sans" pitchFamily="34" charset="0"/>
                <a:ea typeface="DM Sans" pitchFamily="34" charset="-122"/>
                <a:cs typeface="DM Sans" pitchFamily="34" charset="-120"/>
              </a:rPr>
              <a:t>Suggestions for more discounts</a:t>
            </a:r>
            <a:endParaRPr lang="en-US" sz="1550" dirty="0"/>
          </a:p>
        </p:txBody>
      </p:sp>
      <p:sp>
        <p:nvSpPr>
          <p:cNvPr id="15" name="Text 12"/>
          <p:cNvSpPr/>
          <p:nvPr/>
        </p:nvSpPr>
        <p:spPr>
          <a:xfrm>
            <a:off x="9768602" y="6522958"/>
            <a:ext cx="4180523" cy="318254"/>
          </a:xfrm>
          <a:prstGeom prst="rect">
            <a:avLst/>
          </a:prstGeom>
          <a:noFill/>
          <a:ln/>
        </p:spPr>
        <p:txBody>
          <a:bodyPr wrap="none" lIns="0" tIns="0" rIns="0" bIns="0" rtlCol="0" anchor="t"/>
          <a:lstStyle/>
          <a:p>
            <a:pPr marL="342900" indent="-342900" algn="l">
              <a:lnSpc>
                <a:spcPts val="2500"/>
              </a:lnSpc>
              <a:buSzPct val="100000"/>
              <a:buChar char="•"/>
            </a:pPr>
            <a:r>
              <a:rPr lang="en-US" sz="1550" dirty="0">
                <a:solidFill>
                  <a:srgbClr val="454240"/>
                </a:solidFill>
                <a:latin typeface="DM Sans" pitchFamily="34" charset="0"/>
                <a:ea typeface="DM Sans" pitchFamily="34" charset="-122"/>
                <a:cs typeface="DM Sans" pitchFamily="34" charset="-120"/>
              </a:rPr>
              <a:t>Suggestions for more store availability</a:t>
            </a:r>
            <a:endParaRPr lang="en-US" sz="15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09136" y="557213"/>
            <a:ext cx="10473333" cy="633174"/>
          </a:xfrm>
          <a:prstGeom prst="rect">
            <a:avLst/>
          </a:prstGeom>
          <a:noFill/>
          <a:ln/>
        </p:spPr>
        <p:txBody>
          <a:bodyPr wrap="none" lIns="0" tIns="0" rIns="0" bIns="0" rtlCol="0" anchor="t"/>
          <a:lstStyle/>
          <a:p>
            <a:pPr marL="0" indent="0" algn="l">
              <a:lnSpc>
                <a:spcPts val="4950"/>
              </a:lnSpc>
              <a:buNone/>
            </a:pPr>
            <a:r>
              <a:rPr lang="en-US" sz="3950" dirty="0">
                <a:solidFill>
                  <a:srgbClr val="5C4E3D"/>
                </a:solidFill>
                <a:latin typeface="Libre Baskerville" pitchFamily="34" charset="0"/>
                <a:ea typeface="Libre Baskerville" pitchFamily="34" charset="-122"/>
                <a:cs typeface="Libre Baskerville" pitchFamily="34" charset="-120"/>
              </a:rPr>
              <a:t>What’s Trending in the Beauty Industry?</a:t>
            </a:r>
            <a:endParaRPr lang="en-US" sz="3950" dirty="0"/>
          </a:p>
        </p:txBody>
      </p:sp>
      <p:pic>
        <p:nvPicPr>
          <p:cNvPr id="3" name="Image 0" descr="preencoded.png"/>
          <p:cNvPicPr>
            <a:picLocks noChangeAspect="1"/>
          </p:cNvPicPr>
          <p:nvPr/>
        </p:nvPicPr>
        <p:blipFill>
          <a:blip r:embed="rId3"/>
          <a:stretch>
            <a:fillRect/>
          </a:stretch>
        </p:blipFill>
        <p:spPr>
          <a:xfrm>
            <a:off x="709136" y="1595557"/>
            <a:ext cx="1013103" cy="1215747"/>
          </a:xfrm>
          <a:prstGeom prst="rect">
            <a:avLst/>
          </a:prstGeom>
        </p:spPr>
      </p:pic>
      <p:sp>
        <p:nvSpPr>
          <p:cNvPr id="4" name="Text 1"/>
          <p:cNvSpPr/>
          <p:nvPr/>
        </p:nvSpPr>
        <p:spPr>
          <a:xfrm>
            <a:off x="1924764" y="1798082"/>
            <a:ext cx="2532817"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Natural &amp; Organic</a:t>
            </a:r>
            <a:endParaRPr lang="en-US" sz="1950" dirty="0"/>
          </a:p>
        </p:txBody>
      </p:sp>
      <p:sp>
        <p:nvSpPr>
          <p:cNvPr id="5" name="Text 2"/>
          <p:cNvSpPr/>
          <p:nvPr/>
        </p:nvSpPr>
        <p:spPr>
          <a:xfrm>
            <a:off x="1924764" y="2236113"/>
            <a:ext cx="11996499"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Shift toward natural &amp; organic products.</a:t>
            </a:r>
            <a:endParaRPr lang="en-US" sz="1550" dirty="0"/>
          </a:p>
        </p:txBody>
      </p:sp>
      <p:pic>
        <p:nvPicPr>
          <p:cNvPr id="6" name="Image 1" descr="preencoded.png"/>
          <p:cNvPicPr>
            <a:picLocks noChangeAspect="1"/>
          </p:cNvPicPr>
          <p:nvPr/>
        </p:nvPicPr>
        <p:blipFill>
          <a:blip r:embed="rId4"/>
          <a:stretch>
            <a:fillRect/>
          </a:stretch>
        </p:blipFill>
        <p:spPr>
          <a:xfrm>
            <a:off x="709136" y="2811304"/>
            <a:ext cx="1013103" cy="1215747"/>
          </a:xfrm>
          <a:prstGeom prst="rect">
            <a:avLst/>
          </a:prstGeom>
        </p:spPr>
      </p:pic>
      <p:sp>
        <p:nvSpPr>
          <p:cNvPr id="7" name="Text 3"/>
          <p:cNvSpPr/>
          <p:nvPr/>
        </p:nvSpPr>
        <p:spPr>
          <a:xfrm>
            <a:off x="1924764" y="3013829"/>
            <a:ext cx="2532817"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D2C Brands</a:t>
            </a:r>
            <a:endParaRPr lang="en-US" sz="1950" dirty="0"/>
          </a:p>
        </p:txBody>
      </p:sp>
      <p:sp>
        <p:nvSpPr>
          <p:cNvPr id="8" name="Text 4"/>
          <p:cNvSpPr/>
          <p:nvPr/>
        </p:nvSpPr>
        <p:spPr>
          <a:xfrm>
            <a:off x="1924764" y="3451860"/>
            <a:ext cx="11996499"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Growth of D2C (Direct to Consumer) brands.</a:t>
            </a:r>
            <a:endParaRPr lang="en-US" sz="1550" dirty="0"/>
          </a:p>
        </p:txBody>
      </p:sp>
      <p:pic>
        <p:nvPicPr>
          <p:cNvPr id="9" name="Image 2" descr="preencoded.png"/>
          <p:cNvPicPr>
            <a:picLocks noChangeAspect="1"/>
          </p:cNvPicPr>
          <p:nvPr/>
        </p:nvPicPr>
        <p:blipFill>
          <a:blip r:embed="rId5"/>
          <a:stretch>
            <a:fillRect/>
          </a:stretch>
        </p:blipFill>
        <p:spPr>
          <a:xfrm>
            <a:off x="709136" y="4027051"/>
            <a:ext cx="1013103" cy="1215747"/>
          </a:xfrm>
          <a:prstGeom prst="rect">
            <a:avLst/>
          </a:prstGeom>
        </p:spPr>
      </p:pic>
      <p:sp>
        <p:nvSpPr>
          <p:cNvPr id="10" name="Text 5"/>
          <p:cNvSpPr/>
          <p:nvPr/>
        </p:nvSpPr>
        <p:spPr>
          <a:xfrm>
            <a:off x="1924764" y="4229576"/>
            <a:ext cx="2532817"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Tier II/III Demand</a:t>
            </a:r>
            <a:endParaRPr lang="en-US" sz="1950" dirty="0"/>
          </a:p>
        </p:txBody>
      </p:sp>
      <p:sp>
        <p:nvSpPr>
          <p:cNvPr id="11" name="Text 6"/>
          <p:cNvSpPr/>
          <p:nvPr/>
        </p:nvSpPr>
        <p:spPr>
          <a:xfrm>
            <a:off x="1924764" y="4667607"/>
            <a:ext cx="11996499"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High demand in Tier II/III cities.</a:t>
            </a:r>
            <a:endParaRPr lang="en-US" sz="1550" dirty="0"/>
          </a:p>
        </p:txBody>
      </p:sp>
      <p:pic>
        <p:nvPicPr>
          <p:cNvPr id="12" name="Image 3" descr="preencoded.png"/>
          <p:cNvPicPr>
            <a:picLocks noChangeAspect="1"/>
          </p:cNvPicPr>
          <p:nvPr/>
        </p:nvPicPr>
        <p:blipFill>
          <a:blip r:embed="rId6"/>
          <a:stretch>
            <a:fillRect/>
          </a:stretch>
        </p:blipFill>
        <p:spPr>
          <a:xfrm>
            <a:off x="709136" y="5242798"/>
            <a:ext cx="1013103" cy="1215747"/>
          </a:xfrm>
          <a:prstGeom prst="rect">
            <a:avLst/>
          </a:prstGeom>
        </p:spPr>
      </p:pic>
      <p:sp>
        <p:nvSpPr>
          <p:cNvPr id="13" name="Text 7"/>
          <p:cNvSpPr/>
          <p:nvPr/>
        </p:nvSpPr>
        <p:spPr>
          <a:xfrm>
            <a:off x="1924764" y="5445323"/>
            <a:ext cx="2532817"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Beauty Tech</a:t>
            </a:r>
            <a:endParaRPr lang="en-US" sz="1950" dirty="0"/>
          </a:p>
        </p:txBody>
      </p:sp>
      <p:sp>
        <p:nvSpPr>
          <p:cNvPr id="14" name="Text 8"/>
          <p:cNvSpPr/>
          <p:nvPr/>
        </p:nvSpPr>
        <p:spPr>
          <a:xfrm>
            <a:off x="1924764" y="5883354"/>
            <a:ext cx="11996499"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Rise of beauty tech (AI-based recommendations)</a:t>
            </a:r>
            <a:endParaRPr lang="en-US" sz="1550" dirty="0"/>
          </a:p>
        </p:txBody>
      </p:sp>
      <p:pic>
        <p:nvPicPr>
          <p:cNvPr id="15" name="Image 4" descr="preencoded.png"/>
          <p:cNvPicPr>
            <a:picLocks noChangeAspect="1"/>
          </p:cNvPicPr>
          <p:nvPr/>
        </p:nvPicPr>
        <p:blipFill>
          <a:blip r:embed="rId7"/>
          <a:stretch>
            <a:fillRect/>
          </a:stretch>
        </p:blipFill>
        <p:spPr>
          <a:xfrm>
            <a:off x="709136" y="6458545"/>
            <a:ext cx="1013103" cy="1215747"/>
          </a:xfrm>
          <a:prstGeom prst="rect">
            <a:avLst/>
          </a:prstGeom>
        </p:spPr>
      </p:pic>
      <p:sp>
        <p:nvSpPr>
          <p:cNvPr id="16" name="Text 9"/>
          <p:cNvSpPr/>
          <p:nvPr/>
        </p:nvSpPr>
        <p:spPr>
          <a:xfrm>
            <a:off x="1924764" y="6661071"/>
            <a:ext cx="2759154" cy="316468"/>
          </a:xfrm>
          <a:prstGeom prst="rect">
            <a:avLst/>
          </a:prstGeom>
          <a:noFill/>
          <a:ln/>
        </p:spPr>
        <p:txBody>
          <a:bodyPr wrap="none" lIns="0" tIns="0" rIns="0" bIns="0" rtlCol="0" anchor="t"/>
          <a:lstStyle/>
          <a:p>
            <a:pPr marL="0" indent="0" algn="l">
              <a:lnSpc>
                <a:spcPts val="2450"/>
              </a:lnSpc>
              <a:buNone/>
            </a:pPr>
            <a:r>
              <a:rPr lang="en-US" sz="1950" dirty="0">
                <a:solidFill>
                  <a:srgbClr val="454240"/>
                </a:solidFill>
                <a:latin typeface="Libre Baskerville" pitchFamily="34" charset="0"/>
                <a:ea typeface="Libre Baskerville" pitchFamily="34" charset="-122"/>
                <a:cs typeface="Libre Baskerville" pitchFamily="34" charset="-120"/>
              </a:rPr>
              <a:t>Influencer Marketing</a:t>
            </a:r>
            <a:endParaRPr lang="en-US" sz="1950" dirty="0"/>
          </a:p>
        </p:txBody>
      </p:sp>
      <p:sp>
        <p:nvSpPr>
          <p:cNvPr id="17" name="Text 10"/>
          <p:cNvSpPr/>
          <p:nvPr/>
        </p:nvSpPr>
        <p:spPr>
          <a:xfrm>
            <a:off x="1924764" y="7099102"/>
            <a:ext cx="11996499" cy="324207"/>
          </a:xfrm>
          <a:prstGeom prst="rect">
            <a:avLst/>
          </a:prstGeom>
          <a:noFill/>
          <a:ln/>
        </p:spPr>
        <p:txBody>
          <a:bodyPr wrap="none" lIns="0" tIns="0" rIns="0" bIns="0" rtlCol="0" anchor="t"/>
          <a:lstStyle/>
          <a:p>
            <a:pPr marL="0" indent="0" algn="l">
              <a:lnSpc>
                <a:spcPts val="2550"/>
              </a:lnSpc>
              <a:buNone/>
            </a:pPr>
            <a:r>
              <a:rPr lang="en-US" sz="1550" dirty="0">
                <a:solidFill>
                  <a:srgbClr val="454240"/>
                </a:solidFill>
                <a:latin typeface="DM Sans" pitchFamily="34" charset="0"/>
                <a:ea typeface="DM Sans" pitchFamily="34" charset="-122"/>
                <a:cs typeface="DM Sans" pitchFamily="34" charset="-120"/>
              </a:rPr>
              <a:t>Heavy influencer and short video-based marketing.</a:t>
            </a:r>
            <a:endParaRPr lang="en-US" sz="15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150745"/>
          </a:xfrm>
          <a:prstGeom prst="rect">
            <a:avLst/>
          </a:prstGeom>
        </p:spPr>
      </p:pic>
      <p:sp>
        <p:nvSpPr>
          <p:cNvPr id="3" name="Text 0"/>
          <p:cNvSpPr/>
          <p:nvPr/>
        </p:nvSpPr>
        <p:spPr>
          <a:xfrm>
            <a:off x="602099" y="2623899"/>
            <a:ext cx="6211729" cy="537686"/>
          </a:xfrm>
          <a:prstGeom prst="rect">
            <a:avLst/>
          </a:prstGeom>
          <a:noFill/>
          <a:ln/>
        </p:spPr>
        <p:txBody>
          <a:bodyPr wrap="none" lIns="0" tIns="0" rIns="0" bIns="0" rtlCol="0" anchor="t"/>
          <a:lstStyle/>
          <a:p>
            <a:pPr marL="0" indent="0" algn="l">
              <a:lnSpc>
                <a:spcPts val="4200"/>
              </a:lnSpc>
              <a:buNone/>
            </a:pPr>
            <a:r>
              <a:rPr lang="en-US" sz="3350" dirty="0">
                <a:solidFill>
                  <a:srgbClr val="5C4E3D"/>
                </a:solidFill>
                <a:latin typeface="Libre Baskerville" pitchFamily="34" charset="0"/>
                <a:ea typeface="Libre Baskerville" pitchFamily="34" charset="-122"/>
                <a:cs typeface="Libre Baskerville" pitchFamily="34" charset="-120"/>
              </a:rPr>
              <a:t>Who Competes with Nykaa?</a:t>
            </a:r>
            <a:endParaRPr lang="en-US" sz="3350" dirty="0"/>
          </a:p>
        </p:txBody>
      </p:sp>
      <p:sp>
        <p:nvSpPr>
          <p:cNvPr id="4" name="Text 1"/>
          <p:cNvSpPr/>
          <p:nvPr/>
        </p:nvSpPr>
        <p:spPr>
          <a:xfrm>
            <a:off x="602099" y="3419594"/>
            <a:ext cx="2580918" cy="322659"/>
          </a:xfrm>
          <a:prstGeom prst="rect">
            <a:avLst/>
          </a:prstGeom>
          <a:noFill/>
          <a:ln/>
        </p:spPr>
        <p:txBody>
          <a:bodyPr wrap="none" lIns="0" tIns="0" rIns="0" bIns="0" rtlCol="0" anchor="t"/>
          <a:lstStyle/>
          <a:p>
            <a:pPr marL="0" indent="0" algn="l">
              <a:lnSpc>
                <a:spcPts val="2500"/>
              </a:lnSpc>
              <a:buNone/>
            </a:pPr>
            <a:r>
              <a:rPr lang="en-US" sz="2000" dirty="0">
                <a:solidFill>
                  <a:srgbClr val="5C4E3D"/>
                </a:solidFill>
                <a:latin typeface="Libre Baskerville" pitchFamily="34" charset="0"/>
                <a:ea typeface="Libre Baskerville" pitchFamily="34" charset="-122"/>
                <a:cs typeface="Libre Baskerville" pitchFamily="34" charset="-120"/>
              </a:rPr>
              <a:t>Key Competitors:</a:t>
            </a:r>
            <a:endParaRPr lang="en-US" sz="2000" dirty="0"/>
          </a:p>
        </p:txBody>
      </p:sp>
      <p:sp>
        <p:nvSpPr>
          <p:cNvPr id="5" name="Shape 2"/>
          <p:cNvSpPr/>
          <p:nvPr/>
        </p:nvSpPr>
        <p:spPr>
          <a:xfrm>
            <a:off x="602099" y="4000262"/>
            <a:ext cx="6627019" cy="1794034"/>
          </a:xfrm>
          <a:prstGeom prst="roundRect">
            <a:avLst>
              <a:gd name="adj" fmla="val 6116"/>
            </a:avLst>
          </a:prstGeom>
          <a:solidFill>
            <a:srgbClr val="FFFDFA"/>
          </a:solidFill>
          <a:ln w="22860">
            <a:solidFill>
              <a:srgbClr val="DDD3BA"/>
            </a:solidFill>
            <a:prstDash val="solid"/>
          </a:ln>
        </p:spPr>
      </p:sp>
      <p:sp>
        <p:nvSpPr>
          <p:cNvPr id="6" name="Shape 3"/>
          <p:cNvSpPr/>
          <p:nvPr/>
        </p:nvSpPr>
        <p:spPr>
          <a:xfrm>
            <a:off x="579239" y="4000262"/>
            <a:ext cx="91440" cy="1794034"/>
          </a:xfrm>
          <a:prstGeom prst="roundRect">
            <a:avLst>
              <a:gd name="adj" fmla="val 79031"/>
            </a:avLst>
          </a:prstGeom>
          <a:solidFill>
            <a:srgbClr val="B88E23"/>
          </a:solidFill>
          <a:ln/>
        </p:spPr>
      </p:sp>
      <p:sp>
        <p:nvSpPr>
          <p:cNvPr id="7" name="Text 4"/>
          <p:cNvSpPr/>
          <p:nvPr/>
        </p:nvSpPr>
        <p:spPr>
          <a:xfrm>
            <a:off x="865584" y="4195167"/>
            <a:ext cx="2150745" cy="268724"/>
          </a:xfrm>
          <a:prstGeom prst="rect">
            <a:avLst/>
          </a:prstGeom>
          <a:noFill/>
          <a:ln/>
        </p:spPr>
        <p:txBody>
          <a:bodyPr wrap="none" lIns="0" tIns="0" rIns="0" bIns="0" rtlCol="0" anchor="t"/>
          <a:lstStyle/>
          <a:p>
            <a:pPr marL="0" indent="0" algn="l">
              <a:lnSpc>
                <a:spcPts val="2100"/>
              </a:lnSpc>
              <a:buNone/>
            </a:pPr>
            <a:r>
              <a:rPr lang="en-US" sz="1650" dirty="0">
                <a:solidFill>
                  <a:srgbClr val="454240"/>
                </a:solidFill>
                <a:latin typeface="Libre Baskerville" pitchFamily="34" charset="0"/>
                <a:ea typeface="Libre Baskerville" pitchFamily="34" charset="-122"/>
                <a:cs typeface="Libre Baskerville" pitchFamily="34" charset="-120"/>
              </a:rPr>
              <a:t>Purplle</a:t>
            </a:r>
            <a:endParaRPr lang="en-US" sz="1650" dirty="0"/>
          </a:p>
        </p:txBody>
      </p:sp>
      <p:sp>
        <p:nvSpPr>
          <p:cNvPr id="8" name="Text 5"/>
          <p:cNvSpPr/>
          <p:nvPr/>
        </p:nvSpPr>
        <p:spPr>
          <a:xfrm>
            <a:off x="865584" y="4567118"/>
            <a:ext cx="6168628"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Strength:</a:t>
            </a:r>
            <a:r>
              <a:rPr lang="en-US" sz="1350" dirty="0">
                <a:solidFill>
                  <a:srgbClr val="454240"/>
                </a:solidFill>
                <a:latin typeface="DM Sans" pitchFamily="34" charset="0"/>
                <a:ea typeface="DM Sans" pitchFamily="34" charset="-122"/>
                <a:cs typeface="DM Sans" pitchFamily="34" charset="-120"/>
              </a:rPr>
              <a:t> Budget-friendly pricing</a:t>
            </a:r>
            <a:endParaRPr lang="en-US" sz="1350" dirty="0"/>
          </a:p>
        </p:txBody>
      </p:sp>
      <p:sp>
        <p:nvSpPr>
          <p:cNvPr id="9" name="Text 6"/>
          <p:cNvSpPr/>
          <p:nvPr/>
        </p:nvSpPr>
        <p:spPr>
          <a:xfrm>
            <a:off x="865584" y="4945618"/>
            <a:ext cx="6168628"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Weakness:</a:t>
            </a:r>
            <a:r>
              <a:rPr lang="en-US" sz="1350" dirty="0">
                <a:solidFill>
                  <a:srgbClr val="454240"/>
                </a:solidFill>
                <a:latin typeface="DM Sans" pitchFamily="34" charset="0"/>
                <a:ea typeface="DM Sans" pitchFamily="34" charset="-122"/>
                <a:cs typeface="DM Sans" pitchFamily="34" charset="-120"/>
              </a:rPr>
              <a:t> Limited premium brand selection</a:t>
            </a:r>
            <a:endParaRPr lang="en-US" sz="1350" dirty="0"/>
          </a:p>
        </p:txBody>
      </p:sp>
      <p:sp>
        <p:nvSpPr>
          <p:cNvPr id="10" name="Text 7"/>
          <p:cNvSpPr/>
          <p:nvPr/>
        </p:nvSpPr>
        <p:spPr>
          <a:xfrm>
            <a:off x="865584" y="5324118"/>
            <a:ext cx="6168628"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Key Differentiator:</a:t>
            </a:r>
            <a:r>
              <a:rPr lang="en-US" sz="1350" dirty="0">
                <a:solidFill>
                  <a:srgbClr val="454240"/>
                </a:solidFill>
                <a:latin typeface="DM Sans" pitchFamily="34" charset="0"/>
                <a:ea typeface="DM Sans" pitchFamily="34" charset="-122"/>
                <a:cs typeface="DM Sans" pitchFamily="34" charset="-120"/>
              </a:rPr>
              <a:t> Value-for-money focus</a:t>
            </a:r>
            <a:endParaRPr lang="en-US" sz="1350" dirty="0"/>
          </a:p>
        </p:txBody>
      </p:sp>
      <p:sp>
        <p:nvSpPr>
          <p:cNvPr id="11" name="Shape 8"/>
          <p:cNvSpPr/>
          <p:nvPr/>
        </p:nvSpPr>
        <p:spPr>
          <a:xfrm>
            <a:off x="7401163" y="4000262"/>
            <a:ext cx="6627138" cy="1794034"/>
          </a:xfrm>
          <a:prstGeom prst="roundRect">
            <a:avLst>
              <a:gd name="adj" fmla="val 6116"/>
            </a:avLst>
          </a:prstGeom>
          <a:solidFill>
            <a:srgbClr val="FFFDFA"/>
          </a:solidFill>
          <a:ln w="22860">
            <a:solidFill>
              <a:srgbClr val="DDD3BA"/>
            </a:solidFill>
            <a:prstDash val="solid"/>
          </a:ln>
        </p:spPr>
      </p:sp>
      <p:sp>
        <p:nvSpPr>
          <p:cNvPr id="12" name="Shape 9"/>
          <p:cNvSpPr/>
          <p:nvPr/>
        </p:nvSpPr>
        <p:spPr>
          <a:xfrm>
            <a:off x="7378303" y="4000262"/>
            <a:ext cx="91440" cy="1794034"/>
          </a:xfrm>
          <a:prstGeom prst="roundRect">
            <a:avLst>
              <a:gd name="adj" fmla="val 79031"/>
            </a:avLst>
          </a:prstGeom>
          <a:solidFill>
            <a:srgbClr val="B88E23"/>
          </a:solidFill>
          <a:ln/>
        </p:spPr>
      </p:sp>
      <p:sp>
        <p:nvSpPr>
          <p:cNvPr id="13" name="Text 10"/>
          <p:cNvSpPr/>
          <p:nvPr/>
        </p:nvSpPr>
        <p:spPr>
          <a:xfrm>
            <a:off x="7664648" y="4195167"/>
            <a:ext cx="2150745" cy="268724"/>
          </a:xfrm>
          <a:prstGeom prst="rect">
            <a:avLst/>
          </a:prstGeom>
          <a:noFill/>
          <a:ln/>
        </p:spPr>
        <p:txBody>
          <a:bodyPr wrap="none" lIns="0" tIns="0" rIns="0" bIns="0" rtlCol="0" anchor="t"/>
          <a:lstStyle/>
          <a:p>
            <a:pPr marL="0" indent="0" algn="l">
              <a:lnSpc>
                <a:spcPts val="2100"/>
              </a:lnSpc>
              <a:buNone/>
            </a:pPr>
            <a:r>
              <a:rPr lang="en-US" sz="1650" dirty="0">
                <a:solidFill>
                  <a:srgbClr val="454240"/>
                </a:solidFill>
                <a:latin typeface="Libre Baskerville" pitchFamily="34" charset="0"/>
                <a:ea typeface="Libre Baskerville" pitchFamily="34" charset="-122"/>
                <a:cs typeface="Libre Baskerville" pitchFamily="34" charset="-120"/>
              </a:rPr>
              <a:t>Myntra</a:t>
            </a:r>
            <a:endParaRPr lang="en-US" sz="1650" dirty="0"/>
          </a:p>
        </p:txBody>
      </p:sp>
      <p:sp>
        <p:nvSpPr>
          <p:cNvPr id="14" name="Text 11"/>
          <p:cNvSpPr/>
          <p:nvPr/>
        </p:nvSpPr>
        <p:spPr>
          <a:xfrm>
            <a:off x="7664648" y="4567118"/>
            <a:ext cx="6168747"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Strength:</a:t>
            </a:r>
            <a:r>
              <a:rPr lang="en-US" sz="1350" dirty="0">
                <a:solidFill>
                  <a:srgbClr val="454240"/>
                </a:solidFill>
                <a:latin typeface="DM Sans" pitchFamily="34" charset="0"/>
                <a:ea typeface="DM Sans" pitchFamily="34" charset="-122"/>
                <a:cs typeface="DM Sans" pitchFamily="34" charset="-120"/>
              </a:rPr>
              <a:t> Strong fashion-beauty combo</a:t>
            </a:r>
            <a:endParaRPr lang="en-US" sz="1350" dirty="0"/>
          </a:p>
        </p:txBody>
      </p:sp>
      <p:sp>
        <p:nvSpPr>
          <p:cNvPr id="15" name="Text 12"/>
          <p:cNvSpPr/>
          <p:nvPr/>
        </p:nvSpPr>
        <p:spPr>
          <a:xfrm>
            <a:off x="7664648" y="4945618"/>
            <a:ext cx="6168747"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Weakness:</a:t>
            </a:r>
            <a:r>
              <a:rPr lang="en-US" sz="1350" dirty="0">
                <a:solidFill>
                  <a:srgbClr val="454240"/>
                </a:solidFill>
                <a:latin typeface="DM Sans" pitchFamily="34" charset="0"/>
                <a:ea typeface="DM Sans" pitchFamily="34" charset="-122"/>
                <a:cs typeface="DM Sans" pitchFamily="34" charset="-120"/>
              </a:rPr>
              <a:t> Less specialized in beauty</a:t>
            </a:r>
            <a:endParaRPr lang="en-US" sz="1350" dirty="0"/>
          </a:p>
        </p:txBody>
      </p:sp>
      <p:sp>
        <p:nvSpPr>
          <p:cNvPr id="16" name="Text 13"/>
          <p:cNvSpPr/>
          <p:nvPr/>
        </p:nvSpPr>
        <p:spPr>
          <a:xfrm>
            <a:off x="7664648" y="5324118"/>
            <a:ext cx="6168747"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Key Differentiator:</a:t>
            </a:r>
            <a:r>
              <a:rPr lang="en-US" sz="1350" dirty="0">
                <a:solidFill>
                  <a:srgbClr val="454240"/>
                </a:solidFill>
                <a:latin typeface="DM Sans" pitchFamily="34" charset="0"/>
                <a:ea typeface="DM Sans" pitchFamily="34" charset="-122"/>
                <a:cs typeface="DM Sans" pitchFamily="34" charset="-120"/>
              </a:rPr>
              <a:t> Integrated fashion and beauty platform</a:t>
            </a:r>
            <a:endParaRPr lang="en-US" sz="1350" dirty="0"/>
          </a:p>
        </p:txBody>
      </p:sp>
      <p:sp>
        <p:nvSpPr>
          <p:cNvPr id="17" name="Shape 14"/>
          <p:cNvSpPr/>
          <p:nvPr/>
        </p:nvSpPr>
        <p:spPr>
          <a:xfrm>
            <a:off x="602099" y="5966341"/>
            <a:ext cx="6627019" cy="1794034"/>
          </a:xfrm>
          <a:prstGeom prst="roundRect">
            <a:avLst>
              <a:gd name="adj" fmla="val 6116"/>
            </a:avLst>
          </a:prstGeom>
          <a:solidFill>
            <a:srgbClr val="FFFDFA"/>
          </a:solidFill>
          <a:ln w="22860">
            <a:solidFill>
              <a:srgbClr val="DDD3BA"/>
            </a:solidFill>
            <a:prstDash val="solid"/>
          </a:ln>
        </p:spPr>
      </p:sp>
      <p:sp>
        <p:nvSpPr>
          <p:cNvPr id="18" name="Shape 15"/>
          <p:cNvSpPr/>
          <p:nvPr/>
        </p:nvSpPr>
        <p:spPr>
          <a:xfrm>
            <a:off x="579239" y="5966341"/>
            <a:ext cx="91440" cy="1794034"/>
          </a:xfrm>
          <a:prstGeom prst="roundRect">
            <a:avLst>
              <a:gd name="adj" fmla="val 79031"/>
            </a:avLst>
          </a:prstGeom>
          <a:solidFill>
            <a:srgbClr val="B88E23"/>
          </a:solidFill>
          <a:ln/>
        </p:spPr>
      </p:sp>
      <p:sp>
        <p:nvSpPr>
          <p:cNvPr id="19" name="Text 16"/>
          <p:cNvSpPr/>
          <p:nvPr/>
        </p:nvSpPr>
        <p:spPr>
          <a:xfrm>
            <a:off x="865584" y="6161246"/>
            <a:ext cx="2150745" cy="268724"/>
          </a:xfrm>
          <a:prstGeom prst="rect">
            <a:avLst/>
          </a:prstGeom>
          <a:noFill/>
          <a:ln/>
        </p:spPr>
        <p:txBody>
          <a:bodyPr wrap="none" lIns="0" tIns="0" rIns="0" bIns="0" rtlCol="0" anchor="t"/>
          <a:lstStyle/>
          <a:p>
            <a:pPr marL="0" indent="0" algn="l">
              <a:lnSpc>
                <a:spcPts val="2100"/>
              </a:lnSpc>
              <a:buNone/>
            </a:pPr>
            <a:r>
              <a:rPr lang="en-US" sz="1650" dirty="0">
                <a:solidFill>
                  <a:srgbClr val="454240"/>
                </a:solidFill>
                <a:latin typeface="Libre Baskerville" pitchFamily="34" charset="0"/>
                <a:ea typeface="Libre Baskerville" pitchFamily="34" charset="-122"/>
                <a:cs typeface="Libre Baskerville" pitchFamily="34" charset="-120"/>
              </a:rPr>
              <a:t>Amazon/Flipkart</a:t>
            </a:r>
            <a:endParaRPr lang="en-US" sz="1650" dirty="0"/>
          </a:p>
        </p:txBody>
      </p:sp>
      <p:sp>
        <p:nvSpPr>
          <p:cNvPr id="20" name="Text 17"/>
          <p:cNvSpPr/>
          <p:nvPr/>
        </p:nvSpPr>
        <p:spPr>
          <a:xfrm>
            <a:off x="865584" y="6533198"/>
            <a:ext cx="6168628"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Strength:</a:t>
            </a:r>
            <a:r>
              <a:rPr lang="en-US" sz="1350" dirty="0">
                <a:solidFill>
                  <a:srgbClr val="454240"/>
                </a:solidFill>
                <a:latin typeface="DM Sans" pitchFamily="34" charset="0"/>
                <a:ea typeface="DM Sans" pitchFamily="34" charset="-122"/>
                <a:cs typeface="DM Sans" pitchFamily="34" charset="-120"/>
              </a:rPr>
              <a:t> Vast variety, wide reach</a:t>
            </a:r>
            <a:endParaRPr lang="en-US" sz="1350" dirty="0"/>
          </a:p>
        </p:txBody>
      </p:sp>
      <p:sp>
        <p:nvSpPr>
          <p:cNvPr id="21" name="Text 18"/>
          <p:cNvSpPr/>
          <p:nvPr/>
        </p:nvSpPr>
        <p:spPr>
          <a:xfrm>
            <a:off x="865584" y="6911697"/>
            <a:ext cx="6168628"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Weakness:</a:t>
            </a:r>
            <a:r>
              <a:rPr lang="en-US" sz="1350" dirty="0">
                <a:solidFill>
                  <a:srgbClr val="454240"/>
                </a:solidFill>
                <a:latin typeface="DM Sans" pitchFamily="34" charset="0"/>
                <a:ea typeface="DM Sans" pitchFamily="34" charset="-122"/>
                <a:cs typeface="DM Sans" pitchFamily="34" charset="-120"/>
              </a:rPr>
              <a:t> Lack curation, authenticity concerns</a:t>
            </a:r>
            <a:endParaRPr lang="en-US" sz="1350" dirty="0"/>
          </a:p>
        </p:txBody>
      </p:sp>
      <p:sp>
        <p:nvSpPr>
          <p:cNvPr id="22" name="Text 19"/>
          <p:cNvSpPr/>
          <p:nvPr/>
        </p:nvSpPr>
        <p:spPr>
          <a:xfrm>
            <a:off x="865584" y="7290197"/>
            <a:ext cx="6168628"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Key Differentiator:</a:t>
            </a:r>
            <a:r>
              <a:rPr lang="en-US" sz="1350" dirty="0">
                <a:solidFill>
                  <a:srgbClr val="454240"/>
                </a:solidFill>
                <a:latin typeface="DM Sans" pitchFamily="34" charset="0"/>
                <a:ea typeface="DM Sans" pitchFamily="34" charset="-122"/>
                <a:cs typeface="DM Sans" pitchFamily="34" charset="-120"/>
              </a:rPr>
              <a:t> General e-commerce giants</a:t>
            </a:r>
            <a:endParaRPr lang="en-US" sz="1350" dirty="0"/>
          </a:p>
        </p:txBody>
      </p:sp>
      <p:sp>
        <p:nvSpPr>
          <p:cNvPr id="23" name="Shape 20"/>
          <p:cNvSpPr/>
          <p:nvPr/>
        </p:nvSpPr>
        <p:spPr>
          <a:xfrm>
            <a:off x="7401163" y="5966341"/>
            <a:ext cx="6627138" cy="1794034"/>
          </a:xfrm>
          <a:prstGeom prst="roundRect">
            <a:avLst>
              <a:gd name="adj" fmla="val 6116"/>
            </a:avLst>
          </a:prstGeom>
          <a:solidFill>
            <a:srgbClr val="FFFDFA"/>
          </a:solidFill>
          <a:ln w="22860">
            <a:solidFill>
              <a:srgbClr val="DDD3BA"/>
            </a:solidFill>
            <a:prstDash val="solid"/>
          </a:ln>
        </p:spPr>
      </p:sp>
      <p:sp>
        <p:nvSpPr>
          <p:cNvPr id="24" name="Shape 21"/>
          <p:cNvSpPr/>
          <p:nvPr/>
        </p:nvSpPr>
        <p:spPr>
          <a:xfrm>
            <a:off x="7378303" y="5966341"/>
            <a:ext cx="91440" cy="1794034"/>
          </a:xfrm>
          <a:prstGeom prst="roundRect">
            <a:avLst>
              <a:gd name="adj" fmla="val 79031"/>
            </a:avLst>
          </a:prstGeom>
          <a:solidFill>
            <a:srgbClr val="B88E23"/>
          </a:solidFill>
          <a:ln/>
        </p:spPr>
      </p:sp>
      <p:sp>
        <p:nvSpPr>
          <p:cNvPr id="25" name="Text 22"/>
          <p:cNvSpPr/>
          <p:nvPr/>
        </p:nvSpPr>
        <p:spPr>
          <a:xfrm>
            <a:off x="7664648" y="6161246"/>
            <a:ext cx="2150745" cy="268724"/>
          </a:xfrm>
          <a:prstGeom prst="rect">
            <a:avLst/>
          </a:prstGeom>
          <a:noFill/>
          <a:ln/>
        </p:spPr>
        <p:txBody>
          <a:bodyPr wrap="none" lIns="0" tIns="0" rIns="0" bIns="0" rtlCol="0" anchor="t"/>
          <a:lstStyle/>
          <a:p>
            <a:pPr marL="0" indent="0" algn="l">
              <a:lnSpc>
                <a:spcPts val="2100"/>
              </a:lnSpc>
              <a:buNone/>
            </a:pPr>
            <a:r>
              <a:rPr lang="en-US" sz="1650" dirty="0">
                <a:solidFill>
                  <a:srgbClr val="454240"/>
                </a:solidFill>
                <a:latin typeface="Libre Baskerville" pitchFamily="34" charset="0"/>
                <a:ea typeface="Libre Baskerville" pitchFamily="34" charset="-122"/>
                <a:cs typeface="Libre Baskerville" pitchFamily="34" charset="-120"/>
              </a:rPr>
              <a:t>Tira (Reliance)</a:t>
            </a:r>
            <a:endParaRPr lang="en-US" sz="1650" dirty="0"/>
          </a:p>
        </p:txBody>
      </p:sp>
      <p:sp>
        <p:nvSpPr>
          <p:cNvPr id="26" name="Text 23"/>
          <p:cNvSpPr/>
          <p:nvPr/>
        </p:nvSpPr>
        <p:spPr>
          <a:xfrm>
            <a:off x="7664648" y="6533198"/>
            <a:ext cx="6168747"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Strength:</a:t>
            </a:r>
            <a:r>
              <a:rPr lang="en-US" sz="1350" dirty="0">
                <a:solidFill>
                  <a:srgbClr val="454240"/>
                </a:solidFill>
                <a:latin typeface="DM Sans" pitchFamily="34" charset="0"/>
                <a:ea typeface="DM Sans" pitchFamily="34" charset="-122"/>
                <a:cs typeface="DM Sans" pitchFamily="34" charset="-120"/>
              </a:rPr>
              <a:t> Deep retail pockets, aggressive expansion</a:t>
            </a:r>
            <a:endParaRPr lang="en-US" sz="1350" dirty="0"/>
          </a:p>
        </p:txBody>
      </p:sp>
      <p:sp>
        <p:nvSpPr>
          <p:cNvPr id="27" name="Text 24"/>
          <p:cNvSpPr/>
          <p:nvPr/>
        </p:nvSpPr>
        <p:spPr>
          <a:xfrm>
            <a:off x="7664648" y="6911697"/>
            <a:ext cx="6168747"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Weakness:</a:t>
            </a:r>
            <a:r>
              <a:rPr lang="en-US" sz="1350" dirty="0">
                <a:solidFill>
                  <a:srgbClr val="454240"/>
                </a:solidFill>
                <a:latin typeface="DM Sans" pitchFamily="34" charset="0"/>
                <a:ea typeface="DM Sans" pitchFamily="34" charset="-122"/>
                <a:cs typeface="DM Sans" pitchFamily="34" charset="-120"/>
              </a:rPr>
              <a:t> New entrant, building trust</a:t>
            </a:r>
            <a:endParaRPr lang="en-US" sz="1350" dirty="0"/>
          </a:p>
        </p:txBody>
      </p:sp>
      <p:sp>
        <p:nvSpPr>
          <p:cNvPr id="28" name="Text 25"/>
          <p:cNvSpPr/>
          <p:nvPr/>
        </p:nvSpPr>
        <p:spPr>
          <a:xfrm>
            <a:off x="7664648" y="7290197"/>
            <a:ext cx="6168747" cy="275273"/>
          </a:xfrm>
          <a:prstGeom prst="rect">
            <a:avLst/>
          </a:prstGeom>
          <a:noFill/>
          <a:ln/>
        </p:spPr>
        <p:txBody>
          <a:bodyPr wrap="none" lIns="0" tIns="0" rIns="0" bIns="0" rtlCol="0" anchor="t"/>
          <a:lstStyle/>
          <a:p>
            <a:pPr marL="0" indent="0" algn="l">
              <a:lnSpc>
                <a:spcPts val="2150"/>
              </a:lnSpc>
              <a:buNone/>
            </a:pPr>
            <a:r>
              <a:rPr lang="en-US" sz="1350" b="1" dirty="0">
                <a:solidFill>
                  <a:srgbClr val="454240"/>
                </a:solidFill>
                <a:latin typeface="DM Sans" pitchFamily="34" charset="0"/>
                <a:ea typeface="DM Sans" pitchFamily="34" charset="-122"/>
                <a:cs typeface="DM Sans" pitchFamily="34" charset="-120"/>
              </a:rPr>
              <a:t>Key Differentiator:</a:t>
            </a:r>
            <a:r>
              <a:rPr lang="en-US" sz="1350" dirty="0">
                <a:solidFill>
                  <a:srgbClr val="454240"/>
                </a:solidFill>
                <a:latin typeface="DM Sans" pitchFamily="34" charset="0"/>
                <a:ea typeface="DM Sans" pitchFamily="34" charset="-122"/>
                <a:cs typeface="DM Sans" pitchFamily="34" charset="-120"/>
              </a:rPr>
              <a:t> Emerging big competitor with strong backing</a:t>
            </a:r>
            <a:endParaRPr lang="en-US" sz="13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940832"/>
            <a:ext cx="7905393" cy="708779"/>
          </a:xfrm>
          <a:prstGeom prst="rect">
            <a:avLst/>
          </a:prstGeom>
          <a:noFill/>
          <a:ln/>
        </p:spPr>
        <p:txBody>
          <a:bodyPr wrap="none" lIns="0" tIns="0" rIns="0" bIns="0" rtlCol="0" anchor="t"/>
          <a:lstStyle/>
          <a:p>
            <a:pPr marL="0" indent="0" algn="l">
              <a:lnSpc>
                <a:spcPts val="5550"/>
              </a:lnSpc>
              <a:buNone/>
            </a:pPr>
            <a:r>
              <a:rPr lang="en-US" sz="4450" dirty="0">
                <a:solidFill>
                  <a:srgbClr val="5C4E3D"/>
                </a:solidFill>
                <a:latin typeface="Libre Baskerville" pitchFamily="34" charset="0"/>
                <a:ea typeface="Libre Baskerville" pitchFamily="34" charset="-122"/>
                <a:cs typeface="Libre Baskerville" pitchFamily="34" charset="-120"/>
              </a:rPr>
              <a:t>Nykaa Competitor Analysis</a:t>
            </a:r>
            <a:endParaRPr lang="en-US" sz="4450" dirty="0"/>
          </a:p>
        </p:txBody>
      </p:sp>
      <p:sp>
        <p:nvSpPr>
          <p:cNvPr id="3" name="Text 1"/>
          <p:cNvSpPr/>
          <p:nvPr/>
        </p:nvSpPr>
        <p:spPr>
          <a:xfrm>
            <a:off x="793790" y="2103239"/>
            <a:ext cx="13042821" cy="362903"/>
          </a:xfrm>
          <a:prstGeom prst="rect">
            <a:avLst/>
          </a:prstGeom>
          <a:noFill/>
          <a:ln/>
        </p:spPr>
        <p:txBody>
          <a:bodyPr wrap="none" lIns="0" tIns="0" rIns="0" bIns="0" rtlCol="0" anchor="t"/>
          <a:lstStyle/>
          <a:p>
            <a:pPr marL="0" indent="0" algn="l">
              <a:lnSpc>
                <a:spcPts val="2850"/>
              </a:lnSpc>
              <a:buNone/>
            </a:pPr>
            <a:r>
              <a:rPr lang="en-US" sz="1750" b="1" dirty="0">
                <a:solidFill>
                  <a:srgbClr val="454240"/>
                </a:solidFill>
                <a:latin typeface="DM Sans" pitchFamily="34" charset="0"/>
                <a:ea typeface="DM Sans" pitchFamily="34" charset="-122"/>
                <a:cs typeface="DM Sans" pitchFamily="34" charset="-120"/>
              </a:rPr>
              <a:t> Direct Competitors</a:t>
            </a:r>
            <a:endParaRPr lang="en-US" sz="1750" dirty="0"/>
          </a:p>
        </p:txBody>
      </p:sp>
      <p:sp>
        <p:nvSpPr>
          <p:cNvPr id="4" name="Shape 2"/>
          <p:cNvSpPr/>
          <p:nvPr/>
        </p:nvSpPr>
        <p:spPr>
          <a:xfrm>
            <a:off x="793790" y="2721293"/>
            <a:ext cx="13042821" cy="4567476"/>
          </a:xfrm>
          <a:prstGeom prst="roundRect">
            <a:avLst>
              <a:gd name="adj" fmla="val 2086"/>
            </a:avLst>
          </a:prstGeom>
          <a:noFill/>
          <a:ln w="7620">
            <a:solidFill>
              <a:srgbClr val="000000">
                <a:alpha val="8000"/>
              </a:srgbClr>
            </a:solidFill>
            <a:prstDash val="solid"/>
          </a:ln>
        </p:spPr>
      </p:sp>
      <p:sp>
        <p:nvSpPr>
          <p:cNvPr id="5" name="Shape 3"/>
          <p:cNvSpPr/>
          <p:nvPr/>
        </p:nvSpPr>
        <p:spPr>
          <a:xfrm>
            <a:off x="801410" y="2728913"/>
            <a:ext cx="13027581" cy="650319"/>
          </a:xfrm>
          <a:prstGeom prst="rect">
            <a:avLst/>
          </a:prstGeom>
          <a:solidFill>
            <a:srgbClr val="FFFFFF">
              <a:alpha val="4000"/>
            </a:srgbClr>
          </a:solidFill>
          <a:ln/>
        </p:spPr>
      </p:sp>
      <p:sp>
        <p:nvSpPr>
          <p:cNvPr id="6" name="Text 4"/>
          <p:cNvSpPr/>
          <p:nvPr/>
        </p:nvSpPr>
        <p:spPr>
          <a:xfrm>
            <a:off x="1028462" y="2872621"/>
            <a:ext cx="3841552" cy="362903"/>
          </a:xfrm>
          <a:prstGeom prst="rect">
            <a:avLst/>
          </a:prstGeom>
          <a:noFill/>
          <a:ln/>
        </p:spPr>
        <p:txBody>
          <a:bodyPr wrap="none" lIns="0" tIns="0" rIns="0" bIns="0" rtlCol="0" anchor="t"/>
          <a:lstStyle/>
          <a:p>
            <a:pPr marL="0" indent="0" algn="l">
              <a:lnSpc>
                <a:spcPts val="2850"/>
              </a:lnSpc>
              <a:buNone/>
            </a:pPr>
            <a:r>
              <a:rPr lang="en-US" sz="1750" b="1" dirty="0">
                <a:solidFill>
                  <a:srgbClr val="454240"/>
                </a:solidFill>
                <a:latin typeface="DM Sans" pitchFamily="34" charset="0"/>
                <a:ea typeface="DM Sans" pitchFamily="34" charset="-122"/>
                <a:cs typeface="DM Sans" pitchFamily="34" charset="-120"/>
              </a:rPr>
              <a:t>Brand</a:t>
            </a:r>
            <a:endParaRPr lang="en-US" sz="1750" dirty="0"/>
          </a:p>
        </p:txBody>
      </p:sp>
      <p:sp>
        <p:nvSpPr>
          <p:cNvPr id="7" name="Text 5"/>
          <p:cNvSpPr/>
          <p:nvPr/>
        </p:nvSpPr>
        <p:spPr>
          <a:xfrm>
            <a:off x="5331262" y="2872621"/>
            <a:ext cx="3968115" cy="362903"/>
          </a:xfrm>
          <a:prstGeom prst="rect">
            <a:avLst/>
          </a:prstGeom>
          <a:noFill/>
          <a:ln/>
        </p:spPr>
        <p:txBody>
          <a:bodyPr wrap="none" lIns="0" tIns="0" rIns="0" bIns="0" rtlCol="0" anchor="t"/>
          <a:lstStyle/>
          <a:p>
            <a:pPr marL="0" indent="0" algn="l">
              <a:lnSpc>
                <a:spcPts val="2850"/>
              </a:lnSpc>
              <a:buNone/>
            </a:pPr>
            <a:r>
              <a:rPr lang="en-US" sz="1750" b="1" dirty="0">
                <a:solidFill>
                  <a:srgbClr val="454240"/>
                </a:solidFill>
                <a:latin typeface="DM Sans" pitchFamily="34" charset="0"/>
                <a:ea typeface="DM Sans" pitchFamily="34" charset="-122"/>
                <a:cs typeface="DM Sans" pitchFamily="34" charset="-120"/>
              </a:rPr>
              <a:t>Segment</a:t>
            </a:r>
            <a:endParaRPr lang="en-US" sz="1750" dirty="0"/>
          </a:p>
        </p:txBody>
      </p:sp>
      <p:sp>
        <p:nvSpPr>
          <p:cNvPr id="8" name="Text 6"/>
          <p:cNvSpPr/>
          <p:nvPr/>
        </p:nvSpPr>
        <p:spPr>
          <a:xfrm>
            <a:off x="9760625" y="2872621"/>
            <a:ext cx="3841552" cy="362903"/>
          </a:xfrm>
          <a:prstGeom prst="rect">
            <a:avLst/>
          </a:prstGeom>
          <a:noFill/>
          <a:ln/>
        </p:spPr>
        <p:txBody>
          <a:bodyPr wrap="none" lIns="0" tIns="0" rIns="0" bIns="0" rtlCol="0" anchor="t"/>
          <a:lstStyle/>
          <a:p>
            <a:pPr marL="0" indent="0" algn="l">
              <a:lnSpc>
                <a:spcPts val="2850"/>
              </a:lnSpc>
              <a:buNone/>
            </a:pPr>
            <a:r>
              <a:rPr lang="en-US" sz="1750" b="1" dirty="0">
                <a:solidFill>
                  <a:srgbClr val="454240"/>
                </a:solidFill>
                <a:latin typeface="DM Sans" pitchFamily="34" charset="0"/>
                <a:ea typeface="DM Sans" pitchFamily="34" charset="-122"/>
                <a:cs typeface="DM Sans" pitchFamily="34" charset="-120"/>
              </a:rPr>
              <a:t>Type</a:t>
            </a:r>
            <a:endParaRPr lang="en-US" sz="1750" dirty="0"/>
          </a:p>
        </p:txBody>
      </p:sp>
      <p:sp>
        <p:nvSpPr>
          <p:cNvPr id="9" name="Shape 7"/>
          <p:cNvSpPr/>
          <p:nvPr/>
        </p:nvSpPr>
        <p:spPr>
          <a:xfrm>
            <a:off x="801410" y="3379232"/>
            <a:ext cx="13027581" cy="650319"/>
          </a:xfrm>
          <a:prstGeom prst="rect">
            <a:avLst/>
          </a:prstGeom>
          <a:solidFill>
            <a:srgbClr val="000000">
              <a:alpha val="4000"/>
            </a:srgbClr>
          </a:solidFill>
          <a:ln/>
        </p:spPr>
      </p:sp>
      <p:sp>
        <p:nvSpPr>
          <p:cNvPr id="10" name="Text 8"/>
          <p:cNvSpPr/>
          <p:nvPr/>
        </p:nvSpPr>
        <p:spPr>
          <a:xfrm>
            <a:off x="1028462" y="3522940"/>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Purplle</a:t>
            </a:r>
            <a:endParaRPr lang="en-US" sz="1750" dirty="0"/>
          </a:p>
        </p:txBody>
      </p:sp>
      <p:sp>
        <p:nvSpPr>
          <p:cNvPr id="11" name="Text 9"/>
          <p:cNvSpPr/>
          <p:nvPr/>
        </p:nvSpPr>
        <p:spPr>
          <a:xfrm>
            <a:off x="5331262" y="3522940"/>
            <a:ext cx="396811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Beauty &amp; Personal Care</a:t>
            </a:r>
            <a:endParaRPr lang="en-US" sz="1750" dirty="0"/>
          </a:p>
        </p:txBody>
      </p:sp>
      <p:sp>
        <p:nvSpPr>
          <p:cNvPr id="12" name="Text 10"/>
          <p:cNvSpPr/>
          <p:nvPr/>
        </p:nvSpPr>
        <p:spPr>
          <a:xfrm>
            <a:off x="9760625" y="3522940"/>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Online</a:t>
            </a:r>
            <a:endParaRPr lang="en-US" sz="1750" dirty="0"/>
          </a:p>
        </p:txBody>
      </p:sp>
      <p:sp>
        <p:nvSpPr>
          <p:cNvPr id="13" name="Shape 11"/>
          <p:cNvSpPr/>
          <p:nvPr/>
        </p:nvSpPr>
        <p:spPr>
          <a:xfrm>
            <a:off x="801410" y="4029551"/>
            <a:ext cx="13027581" cy="650319"/>
          </a:xfrm>
          <a:prstGeom prst="rect">
            <a:avLst/>
          </a:prstGeom>
          <a:solidFill>
            <a:srgbClr val="FFFFFF">
              <a:alpha val="4000"/>
            </a:srgbClr>
          </a:solidFill>
          <a:ln/>
        </p:spPr>
      </p:sp>
      <p:sp>
        <p:nvSpPr>
          <p:cNvPr id="14" name="Text 12"/>
          <p:cNvSpPr/>
          <p:nvPr/>
        </p:nvSpPr>
        <p:spPr>
          <a:xfrm>
            <a:off x="1028462" y="4173260"/>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Myntra</a:t>
            </a:r>
            <a:endParaRPr lang="en-US" sz="1750" dirty="0"/>
          </a:p>
        </p:txBody>
      </p:sp>
      <p:sp>
        <p:nvSpPr>
          <p:cNvPr id="15" name="Text 13"/>
          <p:cNvSpPr/>
          <p:nvPr/>
        </p:nvSpPr>
        <p:spPr>
          <a:xfrm>
            <a:off x="5331262" y="4173260"/>
            <a:ext cx="396811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Fashion, Beauty &amp; Lifestyle</a:t>
            </a:r>
            <a:endParaRPr lang="en-US" sz="1750" dirty="0"/>
          </a:p>
        </p:txBody>
      </p:sp>
      <p:sp>
        <p:nvSpPr>
          <p:cNvPr id="16" name="Text 14"/>
          <p:cNvSpPr/>
          <p:nvPr/>
        </p:nvSpPr>
        <p:spPr>
          <a:xfrm>
            <a:off x="9760625" y="4173260"/>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Online</a:t>
            </a:r>
            <a:endParaRPr lang="en-US" sz="1750" dirty="0"/>
          </a:p>
        </p:txBody>
      </p:sp>
      <p:sp>
        <p:nvSpPr>
          <p:cNvPr id="17" name="Shape 15"/>
          <p:cNvSpPr/>
          <p:nvPr/>
        </p:nvSpPr>
        <p:spPr>
          <a:xfrm>
            <a:off x="801410" y="4679871"/>
            <a:ext cx="13027581" cy="650319"/>
          </a:xfrm>
          <a:prstGeom prst="rect">
            <a:avLst/>
          </a:prstGeom>
          <a:solidFill>
            <a:srgbClr val="000000">
              <a:alpha val="4000"/>
            </a:srgbClr>
          </a:solidFill>
          <a:ln/>
        </p:spPr>
      </p:sp>
      <p:sp>
        <p:nvSpPr>
          <p:cNvPr id="18" name="Text 16"/>
          <p:cNvSpPr/>
          <p:nvPr/>
        </p:nvSpPr>
        <p:spPr>
          <a:xfrm>
            <a:off x="1028462" y="4823579"/>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Amazon</a:t>
            </a:r>
            <a:endParaRPr lang="en-US" sz="1750" dirty="0"/>
          </a:p>
        </p:txBody>
      </p:sp>
      <p:sp>
        <p:nvSpPr>
          <p:cNvPr id="19" name="Text 17"/>
          <p:cNvSpPr/>
          <p:nvPr/>
        </p:nvSpPr>
        <p:spPr>
          <a:xfrm>
            <a:off x="5331262" y="4823579"/>
            <a:ext cx="396811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General Marketplace (Beauty incl.)</a:t>
            </a:r>
            <a:endParaRPr lang="en-US" sz="1750" dirty="0"/>
          </a:p>
        </p:txBody>
      </p:sp>
      <p:sp>
        <p:nvSpPr>
          <p:cNvPr id="20" name="Text 18"/>
          <p:cNvSpPr/>
          <p:nvPr/>
        </p:nvSpPr>
        <p:spPr>
          <a:xfrm>
            <a:off x="9760625" y="4823579"/>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Online</a:t>
            </a:r>
            <a:endParaRPr lang="en-US" sz="1750" dirty="0"/>
          </a:p>
        </p:txBody>
      </p:sp>
      <p:sp>
        <p:nvSpPr>
          <p:cNvPr id="21" name="Shape 19"/>
          <p:cNvSpPr/>
          <p:nvPr/>
        </p:nvSpPr>
        <p:spPr>
          <a:xfrm>
            <a:off x="801410" y="5330190"/>
            <a:ext cx="13027581" cy="650319"/>
          </a:xfrm>
          <a:prstGeom prst="rect">
            <a:avLst/>
          </a:prstGeom>
          <a:solidFill>
            <a:srgbClr val="FFFFFF">
              <a:alpha val="4000"/>
            </a:srgbClr>
          </a:solidFill>
          <a:ln/>
        </p:spPr>
      </p:sp>
      <p:sp>
        <p:nvSpPr>
          <p:cNvPr id="22" name="Text 20"/>
          <p:cNvSpPr/>
          <p:nvPr/>
        </p:nvSpPr>
        <p:spPr>
          <a:xfrm>
            <a:off x="1028462" y="5473898"/>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Flipkart</a:t>
            </a:r>
            <a:endParaRPr lang="en-US" sz="1750" dirty="0"/>
          </a:p>
        </p:txBody>
      </p:sp>
      <p:sp>
        <p:nvSpPr>
          <p:cNvPr id="23" name="Text 21"/>
          <p:cNvSpPr/>
          <p:nvPr/>
        </p:nvSpPr>
        <p:spPr>
          <a:xfrm>
            <a:off x="5331262" y="5473898"/>
            <a:ext cx="396811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General Marketplace</a:t>
            </a:r>
            <a:endParaRPr lang="en-US" sz="1750" dirty="0"/>
          </a:p>
        </p:txBody>
      </p:sp>
      <p:sp>
        <p:nvSpPr>
          <p:cNvPr id="24" name="Text 22"/>
          <p:cNvSpPr/>
          <p:nvPr/>
        </p:nvSpPr>
        <p:spPr>
          <a:xfrm>
            <a:off x="9760625" y="5473898"/>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Online</a:t>
            </a:r>
            <a:endParaRPr lang="en-US" sz="1750" dirty="0"/>
          </a:p>
        </p:txBody>
      </p:sp>
      <p:sp>
        <p:nvSpPr>
          <p:cNvPr id="25" name="Shape 23"/>
          <p:cNvSpPr/>
          <p:nvPr/>
        </p:nvSpPr>
        <p:spPr>
          <a:xfrm>
            <a:off x="801410" y="5980509"/>
            <a:ext cx="13027581" cy="650319"/>
          </a:xfrm>
          <a:prstGeom prst="rect">
            <a:avLst/>
          </a:prstGeom>
          <a:solidFill>
            <a:srgbClr val="000000">
              <a:alpha val="4000"/>
            </a:srgbClr>
          </a:solidFill>
          <a:ln/>
        </p:spPr>
      </p:sp>
      <p:sp>
        <p:nvSpPr>
          <p:cNvPr id="26" name="Text 24"/>
          <p:cNvSpPr/>
          <p:nvPr/>
        </p:nvSpPr>
        <p:spPr>
          <a:xfrm>
            <a:off x="1028462" y="6124218"/>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Sephora India</a:t>
            </a:r>
            <a:endParaRPr lang="en-US" sz="1750" dirty="0"/>
          </a:p>
        </p:txBody>
      </p:sp>
      <p:sp>
        <p:nvSpPr>
          <p:cNvPr id="27" name="Text 25"/>
          <p:cNvSpPr/>
          <p:nvPr/>
        </p:nvSpPr>
        <p:spPr>
          <a:xfrm>
            <a:off x="5331262" y="6124218"/>
            <a:ext cx="396811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Luxury Beauty</a:t>
            </a:r>
            <a:endParaRPr lang="en-US" sz="1750" dirty="0"/>
          </a:p>
        </p:txBody>
      </p:sp>
      <p:sp>
        <p:nvSpPr>
          <p:cNvPr id="28" name="Text 26"/>
          <p:cNvSpPr/>
          <p:nvPr/>
        </p:nvSpPr>
        <p:spPr>
          <a:xfrm>
            <a:off x="9760625" y="6124218"/>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Offline + Online</a:t>
            </a:r>
            <a:endParaRPr lang="en-US" sz="1750" dirty="0"/>
          </a:p>
        </p:txBody>
      </p:sp>
      <p:sp>
        <p:nvSpPr>
          <p:cNvPr id="29" name="Shape 27"/>
          <p:cNvSpPr/>
          <p:nvPr/>
        </p:nvSpPr>
        <p:spPr>
          <a:xfrm>
            <a:off x="801410" y="6630829"/>
            <a:ext cx="13027581" cy="650319"/>
          </a:xfrm>
          <a:prstGeom prst="rect">
            <a:avLst/>
          </a:prstGeom>
          <a:solidFill>
            <a:srgbClr val="FFFFFF">
              <a:alpha val="4000"/>
            </a:srgbClr>
          </a:solidFill>
          <a:ln/>
        </p:spPr>
      </p:sp>
      <p:sp>
        <p:nvSpPr>
          <p:cNvPr id="30" name="Text 28"/>
          <p:cNvSpPr/>
          <p:nvPr/>
        </p:nvSpPr>
        <p:spPr>
          <a:xfrm>
            <a:off x="1028462" y="6774537"/>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Tira (by Reliance)</a:t>
            </a:r>
            <a:endParaRPr lang="en-US" sz="1750" dirty="0"/>
          </a:p>
        </p:txBody>
      </p:sp>
      <p:sp>
        <p:nvSpPr>
          <p:cNvPr id="31" name="Text 29"/>
          <p:cNvSpPr/>
          <p:nvPr/>
        </p:nvSpPr>
        <p:spPr>
          <a:xfrm>
            <a:off x="5331262" y="6774537"/>
            <a:ext cx="3968115"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Beauty &amp; Personal Care</a:t>
            </a:r>
            <a:endParaRPr lang="en-US" sz="1750" dirty="0"/>
          </a:p>
        </p:txBody>
      </p:sp>
      <p:sp>
        <p:nvSpPr>
          <p:cNvPr id="32" name="Text 30"/>
          <p:cNvSpPr/>
          <p:nvPr/>
        </p:nvSpPr>
        <p:spPr>
          <a:xfrm>
            <a:off x="9760625" y="6774537"/>
            <a:ext cx="3841552" cy="362903"/>
          </a:xfrm>
          <a:prstGeom prst="rect">
            <a:avLst/>
          </a:prstGeom>
          <a:noFill/>
          <a:ln/>
        </p:spPr>
        <p:txBody>
          <a:bodyPr wrap="none" lIns="0" tIns="0" rIns="0" bIns="0" rtlCol="0" anchor="t"/>
          <a:lstStyle/>
          <a:p>
            <a:pPr marL="0" indent="0" algn="l">
              <a:lnSpc>
                <a:spcPts val="2850"/>
              </a:lnSpc>
              <a:buNone/>
            </a:pPr>
            <a:r>
              <a:rPr lang="en-US" sz="1750" dirty="0">
                <a:solidFill>
                  <a:srgbClr val="454240"/>
                </a:solidFill>
                <a:latin typeface="DM Sans" pitchFamily="34" charset="0"/>
                <a:ea typeface="DM Sans" pitchFamily="34" charset="-122"/>
                <a:cs typeface="DM Sans" pitchFamily="34" charset="-120"/>
              </a:rPr>
              <a:t>Offline + Online</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TotalTime>
  <Words>1042</Words>
  <Application>Microsoft Office PowerPoint</Application>
  <PresentationFormat>Custom</PresentationFormat>
  <Paragraphs>234</Paragraphs>
  <Slides>18</Slides>
  <Notes>18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Libre Baskerville</vt:lpstr>
      <vt:lpstr>Calibri</vt:lpstr>
      <vt:lpstr>Arial</vt:lpstr>
      <vt:lpstr>DM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cp:lastModifiedBy>admin</cp:lastModifiedBy>
  <cp:revision>2</cp:revision>
  <dcterms:created xsi:type="dcterms:W3CDTF">2025-08-02T09:37:44Z</dcterms:created>
  <dcterms:modified xsi:type="dcterms:W3CDTF">2025-08-02T13:11:53Z</dcterms:modified>
</cp:coreProperties>
</file>